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331" r:id="rId4"/>
    <p:sldId id="296" r:id="rId5"/>
    <p:sldId id="308" r:id="rId6"/>
    <p:sldId id="307" r:id="rId7"/>
    <p:sldId id="310" r:id="rId8"/>
    <p:sldId id="293" r:id="rId9"/>
    <p:sldId id="313" r:id="rId10"/>
    <p:sldId id="314" r:id="rId11"/>
    <p:sldId id="315" r:id="rId12"/>
    <p:sldId id="324" r:id="rId13"/>
    <p:sldId id="325" r:id="rId14"/>
    <p:sldId id="281" r:id="rId15"/>
    <p:sldId id="330" r:id="rId16"/>
  </p:sldIdLst>
  <p:sldSz cx="12192000" cy="6858000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CReF7G16SoQgvm5jEBBrKl+tN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родкина Наталия Владимир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0"/>
    <a:srgbClr val="48955C"/>
    <a:srgbClr val="FE7901"/>
    <a:srgbClr val="FFC693"/>
    <a:srgbClr val="0B7125"/>
    <a:srgbClr val="D24A00"/>
    <a:srgbClr val="5B6167"/>
    <a:srgbClr val="262E36"/>
    <a:srgbClr val="A6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BEB205-9E6C-4CA3-81E8-D7258464F8D8}">
  <a:tblStyle styleId="{D8BEB205-9E6C-4CA3-81E8-D7258464F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995B0D6-D3D9-4950-9C7C-6762CA9F3B5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8065" autoAdjust="0"/>
  </p:normalViewPr>
  <p:slideViewPr>
    <p:cSldViewPr snapToObjects="1" showGuides="1">
      <p:cViewPr varScale="1">
        <p:scale>
          <a:sx n="72" d="100"/>
          <a:sy n="72" d="100"/>
        </p:scale>
        <p:origin x="10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58" d="100"/>
          <a:sy n="58" d="100"/>
        </p:scale>
        <p:origin x="2194" y="4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BF99EB5-B524-0FE4-4286-B5BCCE311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755934-C575-460A-E825-1290A1FA28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4D96-17EB-4FF3-80ED-23DE57493F03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EC434B-FB0C-6425-074A-1BECACCE4B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94006F-DB4B-CF20-32A9-2808B760D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0706-05DD-4764-8365-F3C8D9AD4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9:48:18.68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5T09:48:19.12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17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49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2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Предложите 1-2 темы модулей, которые здесь не указаны, но, на ваш взгляд, необходимы для ЦРЛП (доска МИРО – 5-7 минут)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66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4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94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15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ли понятно? (вопрос к слушателям)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75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38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34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79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23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6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05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5">
  <p:cSld name="универсальный 5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5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5"/>
          <p:cNvSpPr/>
          <p:nvPr/>
        </p:nvSpPr>
        <p:spPr>
          <a:xfrm>
            <a:off x="520088" y="4851915"/>
            <a:ext cx="15935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pic>
        <p:nvPicPr>
          <p:cNvPr id="15" name="Google Shape;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082085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4">
  <p:cSld name="Управление созданием личностно-развивающей образовательной среды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31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31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" name="Google Shape;52;p31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31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54" name="Google Shape;54;p31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55" name="Google Shape;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5">
  <p:cSld name="Управление созданием личностно-развивающей образовательной среды 5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2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32"/>
          <p:cNvCxnSpPr/>
          <p:nvPr/>
        </p:nvCxnSpPr>
        <p:spPr>
          <a:xfrm>
            <a:off x="594516" y="4787014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32"/>
          <p:cNvSpPr/>
          <p:nvPr/>
        </p:nvSpPr>
        <p:spPr>
          <a:xfrm>
            <a:off x="520088" y="2036532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61" name="Google Shape;61;p32"/>
          <p:cNvSpPr/>
          <p:nvPr/>
        </p:nvSpPr>
        <p:spPr>
          <a:xfrm>
            <a:off x="520088" y="3429040"/>
            <a:ext cx="1455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2" name="Google Shape;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32"/>
          <p:cNvCxnSpPr/>
          <p:nvPr/>
        </p:nvCxnSpPr>
        <p:spPr>
          <a:xfrm>
            <a:off x="594516" y="308672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32"/>
          <p:cNvCxnSpPr/>
          <p:nvPr/>
        </p:nvCxnSpPr>
        <p:spPr>
          <a:xfrm>
            <a:off x="594516" y="169422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1">
  <p:cSld name="Педогогич команд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33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33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33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3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73" name="Google Shape;73;p33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2">
  <p:cSld name="Педогогич команд 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4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34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4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4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34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82" name="Google Shape;82;p34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3">
  <p:cSld name="Педогогич команд 3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35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35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35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35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89" name="Google Shape;89;p35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4">
  <p:cSld name="Педогогич команд 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36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36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36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36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98" name="Google Shape;98;p36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5">
  <p:cSld name="Педогогич команд 5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7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37"/>
          <p:cNvCxnSpPr/>
          <p:nvPr/>
        </p:nvCxnSpPr>
        <p:spPr>
          <a:xfrm>
            <a:off x="594516" y="494090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7"/>
          <p:cNvSpPr/>
          <p:nvPr/>
        </p:nvSpPr>
        <p:spPr>
          <a:xfrm>
            <a:off x="520088" y="172875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05" name="Google Shape;105;p37"/>
          <p:cNvSpPr/>
          <p:nvPr/>
        </p:nvSpPr>
        <p:spPr>
          <a:xfrm>
            <a:off x="520088" y="2813488"/>
            <a:ext cx="1759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7"/>
          <p:cNvCxnSpPr/>
          <p:nvPr/>
        </p:nvCxnSpPr>
        <p:spPr>
          <a:xfrm>
            <a:off x="594516" y="262506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37"/>
          <p:cNvCxnSpPr/>
          <p:nvPr/>
        </p:nvCxnSpPr>
        <p:spPr>
          <a:xfrm>
            <a:off x="594516" y="154033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1">
  <p:cSld name="Методолог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38"/>
          <p:cNvCxnSpPr/>
          <p:nvPr/>
        </p:nvCxnSpPr>
        <p:spPr>
          <a:xfrm>
            <a:off x="275834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38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38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38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17" name="Google Shape;117;p38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2">
  <p:cSld name="Методология 2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9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39"/>
          <p:cNvCxnSpPr/>
          <p:nvPr/>
        </p:nvCxnSpPr>
        <p:spPr>
          <a:xfrm>
            <a:off x="2736577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39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39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39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26" name="Google Shape;126;p39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3">
  <p:cSld name="Методология 3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40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40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40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0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33" name="Google Shape;133;p40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универсальный 4">
  <p:cSld name="3_универсальный 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63352" y="410325"/>
            <a:ext cx="681983" cy="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952500" y="2098307"/>
            <a:ext cx="10145713" cy="44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E36"/>
              </a:buClr>
              <a:buSzPts val="2000"/>
              <a:buChar char="•"/>
              <a:defRPr sz="2000">
                <a:solidFill>
                  <a:srgbClr val="262E3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2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98">
          <p15:clr>
            <a:srgbClr val="FBAE40"/>
          </p15:clr>
        </p15:guide>
        <p15:guide id="15" orient="horz" pos="2772" userDrawn="1">
          <p15:clr>
            <a:srgbClr val="FBAE40"/>
          </p15:clr>
        </p15:guide>
        <p15:guide id="16" orient="horz" pos="822" userDrawn="1">
          <p15:clr>
            <a:srgbClr val="FBAE40"/>
          </p15:clr>
        </p15:guide>
        <p15:guide id="17" orient="horz" pos="1117" userDrawn="1">
          <p15:clr>
            <a:srgbClr val="FBAE40"/>
          </p15:clr>
        </p15:guide>
        <p15:guide id="18" orient="horz" pos="22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4">
  <p:cSld name="Методология 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41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1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41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1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42" name="Google Shape;142;p41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Google Shape;14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5">
  <p:cSld name="Методология 5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2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42"/>
          <p:cNvCxnSpPr/>
          <p:nvPr/>
        </p:nvCxnSpPr>
        <p:spPr>
          <a:xfrm>
            <a:off x="594516" y="478445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2"/>
          <p:cNvSpPr/>
          <p:nvPr/>
        </p:nvSpPr>
        <p:spPr>
          <a:xfrm>
            <a:off x="520088" y="2041662"/>
            <a:ext cx="14556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49" name="Google Shape;149;p42"/>
          <p:cNvSpPr/>
          <p:nvPr/>
        </p:nvSpPr>
        <p:spPr>
          <a:xfrm>
            <a:off x="520088" y="3377745"/>
            <a:ext cx="172324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0" name="Google Shape;15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42"/>
          <p:cNvCxnSpPr/>
          <p:nvPr/>
        </p:nvCxnSpPr>
        <p:spPr>
          <a:xfrm>
            <a:off x="594516" y="303286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42"/>
          <p:cNvCxnSpPr/>
          <p:nvPr/>
        </p:nvCxnSpPr>
        <p:spPr>
          <a:xfrm>
            <a:off x="594516" y="1696786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1">
  <p:cSld name="Навигац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3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3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43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43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61" name="Google Shape;161;p43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2">
  <p:cSld name="Навигация 2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4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44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44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44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44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70" name="Google Shape;170;p44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3">
  <p:cSld name="Навигация 3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45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45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45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45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77" name="Google Shape;177;p45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8" name="Google Shape;17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4">
  <p:cSld name="Навигация 4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46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46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46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46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86" name="Google Shape;186;p46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7" name="Google Shape;1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5">
  <p:cSld name="Навигация 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7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7"/>
          <p:cNvCxnSpPr/>
          <p:nvPr/>
        </p:nvCxnSpPr>
        <p:spPr>
          <a:xfrm>
            <a:off x="594516" y="4812662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47"/>
          <p:cNvSpPr/>
          <p:nvPr/>
        </p:nvSpPr>
        <p:spPr>
          <a:xfrm>
            <a:off x="520088" y="198523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93" name="Google Shape;193;p47"/>
          <p:cNvSpPr/>
          <p:nvPr/>
        </p:nvSpPr>
        <p:spPr>
          <a:xfrm>
            <a:off x="520088" y="3326448"/>
            <a:ext cx="145569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7"/>
          <p:cNvCxnSpPr/>
          <p:nvPr/>
        </p:nvCxnSpPr>
        <p:spPr>
          <a:xfrm>
            <a:off x="594516" y="300978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47"/>
          <p:cNvCxnSpPr/>
          <p:nvPr/>
        </p:nvCxnSpPr>
        <p:spPr>
          <a:xfrm>
            <a:off x="594516" y="166857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">
  <p:cSld name="Развитие ЛП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48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48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48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48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05" name="Google Shape;205;p48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2">
  <p:cSld name="Развитие ЛП 2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9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49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49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49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49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14" name="Google Shape;214;p49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3">
  <p:cSld name="Развитие ЛП 3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50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50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50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50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21" name="Google Shape;221;p50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универсальный 4" preserve="1">
  <p:cSld name="5_универсальный 4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952500" y="2098307"/>
            <a:ext cx="10145713" cy="44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E36"/>
              </a:buClr>
              <a:buSzPts val="2000"/>
              <a:buChar char="•"/>
              <a:defRPr sz="2000">
                <a:solidFill>
                  <a:srgbClr val="262E3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68B197-6967-5612-C105-ECBE8AF46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840"/>
          <a:stretch/>
        </p:blipFill>
        <p:spPr>
          <a:xfrm>
            <a:off x="263352" y="408340"/>
            <a:ext cx="743451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2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98">
          <p15:clr>
            <a:srgbClr val="FBAE40"/>
          </p15:clr>
        </p15:guide>
        <p15:guide id="15" orient="horz" pos="2772" userDrawn="1">
          <p15:clr>
            <a:srgbClr val="FBAE40"/>
          </p15:clr>
        </p15:guide>
        <p15:guide id="16" orient="horz" pos="822" userDrawn="1">
          <p15:clr>
            <a:srgbClr val="FBAE40"/>
          </p15:clr>
        </p15:guide>
        <p15:guide id="17" orient="horz" pos="1117" userDrawn="1">
          <p15:clr>
            <a:srgbClr val="FBAE40"/>
          </p15:clr>
        </p15:guide>
        <p15:guide id="18" orient="horz" pos="22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4">
  <p:cSld name="Развитие ЛП 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1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" name="Google Shape;227;p51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51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51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30" name="Google Shape;230;p51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1" name="Google Shape;23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5">
  <p:cSld name="Развитие ЛП 5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2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52"/>
          <p:cNvCxnSpPr/>
          <p:nvPr/>
        </p:nvCxnSpPr>
        <p:spPr>
          <a:xfrm>
            <a:off x="594516" y="483831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52"/>
          <p:cNvSpPr/>
          <p:nvPr/>
        </p:nvSpPr>
        <p:spPr>
          <a:xfrm>
            <a:off x="520088" y="1933940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37" name="Google Shape;237;p52"/>
          <p:cNvSpPr/>
          <p:nvPr/>
        </p:nvSpPr>
        <p:spPr>
          <a:xfrm>
            <a:off x="520088" y="3223856"/>
            <a:ext cx="1784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    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52"/>
          <p:cNvCxnSpPr/>
          <p:nvPr/>
        </p:nvCxnSpPr>
        <p:spPr>
          <a:xfrm>
            <a:off x="594516" y="293284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52"/>
          <p:cNvCxnSpPr/>
          <p:nvPr/>
        </p:nvCxnSpPr>
        <p:spPr>
          <a:xfrm>
            <a:off x="594516" y="164292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2">
  <p:cSld name="универсальный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53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53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3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3">
  <p:cSld name="универсальный 3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4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54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54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54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">
  <p:cSld name="универсальный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4084" y="312595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55"/>
          <p:cNvCxnSpPr/>
          <p:nvPr/>
        </p:nvCxnSpPr>
        <p:spPr>
          <a:xfrm>
            <a:off x="3563595" y="37283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55"/>
          <p:cNvCxnSpPr/>
          <p:nvPr/>
        </p:nvCxnSpPr>
        <p:spPr>
          <a:xfrm>
            <a:off x="9260621" y="37283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55"/>
          <p:cNvSpPr/>
          <p:nvPr/>
        </p:nvSpPr>
        <p:spPr>
          <a:xfrm>
            <a:off x="4187058" y="498121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0" name="Google Shape;26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132" y="38910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323">
          <p15:clr>
            <a:srgbClr val="FBAE40"/>
          </p15:clr>
        </p15:guide>
        <p15:guide id="5" pos="2686">
          <p15:clr>
            <a:srgbClr val="FBAE40"/>
          </p15:clr>
        </p15:guide>
        <p15:guide id="6" pos="2757">
          <p15:clr>
            <a:srgbClr val="FBAE40"/>
          </p15:clr>
        </p15:guide>
        <p15:guide id="7" pos="3820">
          <p15:clr>
            <a:srgbClr val="FBAE40"/>
          </p15:clr>
        </p15:guide>
        <p15:guide id="8" pos="3908">
          <p15:clr>
            <a:srgbClr val="FBAE40"/>
          </p15:clr>
        </p15:guide>
        <p15:guide id="9" pos="4948">
          <p15:clr>
            <a:srgbClr val="FBAE40"/>
          </p15:clr>
        </p15:guide>
        <p15:guide id="10" pos="5019">
          <p15:clr>
            <a:srgbClr val="FBAE40"/>
          </p15:clr>
        </p15:guide>
        <p15:guide id="11" pos="6076">
          <p15:clr>
            <a:srgbClr val="FBAE40"/>
          </p15:clr>
        </p15:guide>
        <p15:guide id="12" pos="6147">
          <p15:clr>
            <a:srgbClr val="FBAE40"/>
          </p15:clr>
        </p15:guide>
        <p15:guide id="13" pos="720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универсальный">
  <p:cSld name="1_универсальный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323">
          <p15:clr>
            <a:srgbClr val="FBAE40"/>
          </p15:clr>
        </p15:guide>
        <p15:guide id="5" pos="2686">
          <p15:clr>
            <a:srgbClr val="FBAE40"/>
          </p15:clr>
        </p15:guide>
        <p15:guide id="6" pos="2757">
          <p15:clr>
            <a:srgbClr val="FBAE40"/>
          </p15:clr>
        </p15:guide>
        <p15:guide id="7" pos="3820">
          <p15:clr>
            <a:srgbClr val="FBAE40"/>
          </p15:clr>
        </p15:guide>
        <p15:guide id="8" pos="3908">
          <p15:clr>
            <a:srgbClr val="FBAE40"/>
          </p15:clr>
        </p15:guide>
        <p15:guide id="9" pos="4948">
          <p15:clr>
            <a:srgbClr val="FBAE40"/>
          </p15:clr>
        </p15:guide>
        <p15:guide id="10" pos="5019">
          <p15:clr>
            <a:srgbClr val="FBAE40"/>
          </p15:clr>
        </p15:guide>
        <p15:guide id="11" pos="6076">
          <p15:clr>
            <a:srgbClr val="FBAE40"/>
          </p15:clr>
        </p15:guide>
        <p15:guide id="12" pos="6147">
          <p15:clr>
            <a:srgbClr val="FBAE40"/>
          </p15:clr>
        </p15:guide>
        <p15:guide id="13" pos="720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4">
  <p:cSld name="универсальный 4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57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57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57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8" name="Google Shape;268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универсальный 4">
  <p:cSld name="1_универсальный 4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8144" y="-14748"/>
            <a:ext cx="548603" cy="54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универсальный 4">
  <p:cSld name="4_универсальный 4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7661" y="325128"/>
            <a:ext cx="811003" cy="80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универсальный 4" preserve="1">
  <p:cSld name="5_универсальный 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63352" y="410325"/>
            <a:ext cx="681983" cy="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952500" y="2098307"/>
            <a:ext cx="10145713" cy="44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E36"/>
              </a:buClr>
              <a:buSzPts val="2000"/>
              <a:buChar char="•"/>
              <a:defRPr sz="2000">
                <a:solidFill>
                  <a:srgbClr val="262E3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696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2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универсальный 4" preserve="1">
  <p:cSld name="5_универсальный 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952500" y="2098307"/>
            <a:ext cx="10145713" cy="44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E36"/>
              </a:buClr>
              <a:buSzPts val="2000"/>
              <a:buChar char="•"/>
              <a:defRPr sz="2000">
                <a:solidFill>
                  <a:srgbClr val="262E3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91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2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477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98">
          <p15:clr>
            <a:srgbClr val="FBAE40"/>
          </p15:clr>
        </p15:guide>
        <p15:guide id="15" orient="horz" pos="1139" userDrawn="1">
          <p15:clr>
            <a:srgbClr val="FBAE40"/>
          </p15:clr>
        </p15:guide>
        <p15:guide id="16" orient="horz" pos="1661" userDrawn="1">
          <p15:clr>
            <a:srgbClr val="FBAE40"/>
          </p15:clr>
        </p15:guide>
        <p15:guide id="17" orient="horz" pos="2455" userDrawn="1">
          <p15:clr>
            <a:srgbClr val="FBAE40"/>
          </p15:clr>
        </p15:guide>
        <p15:guide id="18" orient="horz" pos="2160" userDrawn="1">
          <p15:clr>
            <a:srgbClr val="FBAE40"/>
          </p15:clr>
        </p15:guide>
        <p15:guide id="19" orient="horz" pos="265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универсальный 4" preserve="1" userDrawn="1">
  <p:cSld name="5_универсальный 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961" y="325128"/>
            <a:ext cx="681983" cy="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499239E-D5D7-4419-78AD-EC1AAF15424E}"/>
              </a:ext>
            </a:extLst>
          </p:cNvPr>
          <p:cNvSpPr/>
          <p:nvPr userDrawn="1"/>
        </p:nvSpPr>
        <p:spPr>
          <a:xfrm>
            <a:off x="2699657" y="0"/>
            <a:ext cx="9492342" cy="6858000"/>
          </a:xfrm>
          <a:custGeom>
            <a:avLst/>
            <a:gdLst>
              <a:gd name="connsiteX0" fmla="*/ 0 w 8708571"/>
              <a:gd name="connsiteY0" fmla="*/ 0 h 6858000"/>
              <a:gd name="connsiteX1" fmla="*/ 8708571 w 8708571"/>
              <a:gd name="connsiteY1" fmla="*/ 0 h 6858000"/>
              <a:gd name="connsiteX2" fmla="*/ 8708571 w 8708571"/>
              <a:gd name="connsiteY2" fmla="*/ 6858000 h 6858000"/>
              <a:gd name="connsiteX3" fmla="*/ 0 w 8708571"/>
              <a:gd name="connsiteY3" fmla="*/ 6858000 h 6858000"/>
              <a:gd name="connsiteX4" fmla="*/ 0 w 8708571"/>
              <a:gd name="connsiteY4" fmla="*/ 0 h 6858000"/>
              <a:gd name="connsiteX0" fmla="*/ 6451 w 8715022"/>
              <a:gd name="connsiteY0" fmla="*/ 0 h 6858000"/>
              <a:gd name="connsiteX1" fmla="*/ 8715022 w 8715022"/>
              <a:gd name="connsiteY1" fmla="*/ 0 h 6858000"/>
              <a:gd name="connsiteX2" fmla="*/ 8715022 w 8715022"/>
              <a:gd name="connsiteY2" fmla="*/ 6858000 h 6858000"/>
              <a:gd name="connsiteX3" fmla="*/ 6451 w 8715022"/>
              <a:gd name="connsiteY3" fmla="*/ 6858000 h 6858000"/>
              <a:gd name="connsiteX4" fmla="*/ 6451 w 8715022"/>
              <a:gd name="connsiteY4" fmla="*/ 0 h 6858000"/>
              <a:gd name="connsiteX0" fmla="*/ 877308 w 9585879"/>
              <a:gd name="connsiteY0" fmla="*/ 0 h 6858000"/>
              <a:gd name="connsiteX1" fmla="*/ 9585879 w 9585879"/>
              <a:gd name="connsiteY1" fmla="*/ 0 h 6858000"/>
              <a:gd name="connsiteX2" fmla="*/ 9585879 w 9585879"/>
              <a:gd name="connsiteY2" fmla="*/ 6858000 h 6858000"/>
              <a:gd name="connsiteX3" fmla="*/ 877308 w 9585879"/>
              <a:gd name="connsiteY3" fmla="*/ 6858000 h 6858000"/>
              <a:gd name="connsiteX4" fmla="*/ 877308 w 9585879"/>
              <a:gd name="connsiteY4" fmla="*/ 0 h 6858000"/>
              <a:gd name="connsiteX0" fmla="*/ 903111 w 9611682"/>
              <a:gd name="connsiteY0" fmla="*/ 0 h 6858000"/>
              <a:gd name="connsiteX1" fmla="*/ 9611682 w 9611682"/>
              <a:gd name="connsiteY1" fmla="*/ 0 h 6858000"/>
              <a:gd name="connsiteX2" fmla="*/ 9611682 w 9611682"/>
              <a:gd name="connsiteY2" fmla="*/ 6858000 h 6858000"/>
              <a:gd name="connsiteX3" fmla="*/ 903111 w 9611682"/>
              <a:gd name="connsiteY3" fmla="*/ 6858000 h 6858000"/>
              <a:gd name="connsiteX4" fmla="*/ 903111 w 961168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1682" h="6858000">
                <a:moveTo>
                  <a:pt x="903111" y="0"/>
                </a:moveTo>
                <a:lnTo>
                  <a:pt x="9611682" y="0"/>
                </a:lnTo>
                <a:lnTo>
                  <a:pt x="9611682" y="6858000"/>
                </a:lnTo>
                <a:lnTo>
                  <a:pt x="903111" y="6858000"/>
                </a:lnTo>
                <a:cubicBezTo>
                  <a:pt x="903111" y="4572000"/>
                  <a:pt x="-1128890" y="3127827"/>
                  <a:pt x="903111" y="0"/>
                </a:cubicBezTo>
                <a:close/>
              </a:path>
            </a:pathLst>
          </a:custGeom>
          <a:gradFill flip="none" rotWithShape="1">
            <a:gsLst>
              <a:gs pos="57000">
                <a:srgbClr val="F98425"/>
              </a:gs>
              <a:gs pos="18000">
                <a:srgbClr val="FFD500"/>
              </a:gs>
              <a:gs pos="5000">
                <a:srgbClr val="FFFF00"/>
              </a:gs>
              <a:gs pos="100000">
                <a:srgbClr val="F7653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493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2" userDrawn="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»">
  <p:cSld name="Управление созданием личностно-развивающей образовательной среды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28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28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8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9" name="Google Shape;29;p28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25_Title Slide">
  <p:cSld name="Управление созданием личностно-развивающей образовательной среды 25_Title Slide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9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9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5;p29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29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37" name="Google Shape;37;p29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38" name="Google Shape;38;p29"/>
          <p:cNvPicPr preferRelativeResize="0"/>
          <p:nvPr/>
        </p:nvPicPr>
        <p:blipFill rotWithShape="1">
          <a:blip r:embed="rId4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3">
  <p:cSld name="Управление созданием личностно-развивающей образовательной среды 3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30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30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30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30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45" name="Google Shape;45;p30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46" name="Google Shape;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7" r:id="rId3"/>
    <p:sldLayoutId id="2147483686" r:id="rId4"/>
    <p:sldLayoutId id="2147483685" r:id="rId5"/>
    <p:sldLayoutId id="214748368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0.png"/><Relationship Id="rId7" Type="http://schemas.openxmlformats.org/officeDocument/2006/relationships/image" Target="../media/image39.png"/><Relationship Id="rId12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260.png"/><Relationship Id="rId10" Type="http://schemas.openxmlformats.org/officeDocument/2006/relationships/image" Target="../media/image42.png"/><Relationship Id="rId4" Type="http://schemas.openxmlformats.org/officeDocument/2006/relationships/customXml" Target="../ink/ink2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V56RiygFsGE" TargetMode="External"/><Relationship Id="rId4" Type="http://schemas.openxmlformats.org/officeDocument/2006/relationships/hyperlink" Target="https://www.youtube.com/watch?v=DDqLAqeMmlc&amp;list=PLp6aQ4n_XVY78ag0GTDiVUA5SeMNs2-S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urvey@vbudushee.ru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"/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</a:pPr>
            <a:r>
              <a:rPr lang="ru-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vbudushee.ru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3665973" y="2591083"/>
            <a:ext cx="8067512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Деятельность и сопровождение </a:t>
            </a:r>
            <a:r>
              <a:rPr lang="ru-RU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Центров развития личностного потенциала </a:t>
            </a:r>
            <a:endParaRPr sz="3200" b="1" dirty="0">
              <a:solidFill>
                <a:srgbClr val="C00000"/>
              </a:solidFill>
              <a:latin typeface="Verdana"/>
              <a:ea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"/>
          <p:cNvSpPr txBox="1"/>
          <p:nvPr/>
        </p:nvSpPr>
        <p:spPr>
          <a:xfrm>
            <a:off x="911695" y="3073489"/>
            <a:ext cx="16919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9" name="Google Shape;429;p6"/>
          <p:cNvSpPr txBox="1"/>
          <p:nvPr/>
        </p:nvSpPr>
        <p:spPr>
          <a:xfrm>
            <a:off x="2511791" y="3073489"/>
            <a:ext cx="355245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B7125"/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dirty="0">
              <a:solidFill>
                <a:srgbClr val="0B7125"/>
              </a:solidFill>
            </a:endParaRPr>
          </a:p>
        </p:txBody>
      </p:sp>
      <p:sp>
        <p:nvSpPr>
          <p:cNvPr id="432" name="Google Shape;432;p6"/>
          <p:cNvSpPr txBox="1"/>
          <p:nvPr/>
        </p:nvSpPr>
        <p:spPr>
          <a:xfrm>
            <a:off x="8106978" y="3073489"/>
            <a:ext cx="1589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443" name="Google Shape;443;p6"/>
          <p:cNvSpPr txBox="1"/>
          <p:nvPr/>
        </p:nvSpPr>
        <p:spPr>
          <a:xfrm>
            <a:off x="1186371" y="1290286"/>
            <a:ext cx="132542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3683732" y="1027966"/>
            <a:ext cx="12284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45" name="Google Shape;445;p6"/>
          <p:cNvSpPr txBox="1"/>
          <p:nvPr/>
        </p:nvSpPr>
        <p:spPr>
          <a:xfrm>
            <a:off x="6204012" y="1290286"/>
            <a:ext cx="180239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46" name="Google Shape;446;p6"/>
          <p:cNvSpPr txBox="1"/>
          <p:nvPr/>
        </p:nvSpPr>
        <p:spPr>
          <a:xfrm>
            <a:off x="8256240" y="1290286"/>
            <a:ext cx="128233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  <a:sym typeface="Arial"/>
            </a:endParaRPr>
          </a:p>
        </p:txBody>
      </p:sp>
      <p:sp>
        <p:nvSpPr>
          <p:cNvPr id="447" name="Google Shape;447;p6"/>
          <p:cNvSpPr txBox="1"/>
          <p:nvPr/>
        </p:nvSpPr>
        <p:spPr>
          <a:xfrm>
            <a:off x="9516380" y="1290286"/>
            <a:ext cx="184750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Июль – август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9852713" y="3073489"/>
            <a:ext cx="1471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7556E-5007-BEE6-D001-41CF016C4573}"/>
              </a:ext>
            </a:extLst>
          </p:cNvPr>
          <p:cNvSpPr txBox="1"/>
          <p:nvPr/>
        </p:nvSpPr>
        <p:spPr>
          <a:xfrm>
            <a:off x="6254843" y="3073489"/>
            <a:ext cx="160010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Действия </a:t>
            </a:r>
            <a:b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</a:b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по реализации, доработка решения, его «упаковка»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23663" y="2411306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1766410" y="234769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4297956" y="2347696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DC5ADC8-C182-2297-49E1-08DF82562096}"/>
              </a:ext>
            </a:extLst>
          </p:cNvPr>
          <p:cNvCxnSpPr>
            <a:cxnSpLocks/>
          </p:cNvCxnSpPr>
          <p:nvPr/>
        </p:nvCxnSpPr>
        <p:spPr>
          <a:xfrm>
            <a:off x="7129689" y="234769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516AA1-EB89-1F19-CE1B-E493F5E20168}"/>
              </a:ext>
            </a:extLst>
          </p:cNvPr>
          <p:cNvCxnSpPr>
            <a:cxnSpLocks/>
          </p:cNvCxnSpPr>
          <p:nvPr/>
        </p:nvCxnSpPr>
        <p:spPr>
          <a:xfrm>
            <a:off x="8886505" y="234769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5110EB-47C8-4907-9B72-A9E087DE03DE}"/>
              </a:ext>
            </a:extLst>
          </p:cNvPr>
          <p:cNvCxnSpPr>
            <a:cxnSpLocks/>
          </p:cNvCxnSpPr>
          <p:nvPr/>
        </p:nvCxnSpPr>
        <p:spPr>
          <a:xfrm>
            <a:off x="10492707" y="234769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6" y="14488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ализация ">
            <a:extLst>
              <a:ext uri="{FF2B5EF4-FFF2-40B4-BE49-F238E27FC236}">
                <a16:creationId xmlns:a16="http://schemas.microsoft.com/office/drawing/2014/main" id="{686DE481-76CE-0E2B-835A-86C34542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37" y="18121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10" y="18121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ывод ">
            <a:extLst>
              <a:ext uri="{FF2B5EF4-FFF2-40B4-BE49-F238E27FC236}">
                <a16:creationId xmlns:a16="http://schemas.microsoft.com/office/drawing/2014/main" id="{DD000269-440D-267D-3C74-BA8F626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85" y="18121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19" y="18121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6E245-AA63-7A72-8903-D505E4752A40}"/>
              </a:ext>
            </a:extLst>
          </p:cNvPr>
          <p:cNvSpPr txBox="1"/>
          <p:nvPr/>
        </p:nvSpPr>
        <p:spPr>
          <a:xfrm>
            <a:off x="1830189" y="4185084"/>
            <a:ext cx="2340000" cy="2015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72000">
            <a:noAutofit/>
          </a:bodyPr>
          <a:lstStyle/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выступлений и оформление презентаций 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Выступление на встрече, активное участие в дискуссиях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Формулирование предложений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развитию Программы по РЛП</a:t>
            </a:r>
          </a:p>
          <a:p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422;p6">
            <a:extLst>
              <a:ext uri="{FF2B5EF4-FFF2-40B4-BE49-F238E27FC236}">
                <a16:creationId xmlns:a16="http://schemas.microsoft.com/office/drawing/2014/main" id="{EA352B7F-9976-A26D-9EBC-3C7B55F4E364}"/>
              </a:ext>
            </a:extLst>
          </p:cNvPr>
          <p:cNvSpPr txBox="1"/>
          <p:nvPr/>
        </p:nvSpPr>
        <p:spPr>
          <a:xfrm>
            <a:off x="1141900" y="157176"/>
            <a:ext cx="10124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spc="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lang="ru-RU" spc="1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2. Презентация образовательного решения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0952A-DA24-ABE5-6C3F-06015F127327}"/>
              </a:ext>
            </a:extLst>
          </p:cNvPr>
          <p:cNvSpPr txBox="1"/>
          <p:nvPr/>
        </p:nvSpPr>
        <p:spPr>
          <a:xfrm>
            <a:off x="4296060" y="4185084"/>
            <a:ext cx="2340000" cy="2015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>
            <a:noAutofit/>
          </a:bodyPr>
          <a:lstStyle/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Организация встречи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Содержательно-методическая поддержка участия ЦРЛП во встрече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Экспертиза презентаций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8BCF4-D8E3-41C6-F5CC-41F76FB3DEEC}"/>
              </a:ext>
            </a:extLst>
          </p:cNvPr>
          <p:cNvSpPr txBox="1"/>
          <p:nvPr/>
        </p:nvSpPr>
        <p:spPr>
          <a:xfrm>
            <a:off x="4223792" y="3933056"/>
            <a:ext cx="220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Программа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429CD-F9D9-3A91-E168-ED109915E18F}"/>
              </a:ext>
            </a:extLst>
          </p:cNvPr>
          <p:cNvSpPr txBox="1"/>
          <p:nvPr/>
        </p:nvSpPr>
        <p:spPr>
          <a:xfrm>
            <a:off x="1739516" y="3933056"/>
            <a:ext cx="220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Центры</a:t>
            </a:r>
          </a:p>
        </p:txBody>
      </p:sp>
    </p:spTree>
    <p:extLst>
      <p:ext uri="{BB962C8B-B14F-4D97-AF65-F5344CB8AC3E}">
        <p14:creationId xmlns:p14="http://schemas.microsoft.com/office/powerpoint/2010/main" val="15839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"/>
          <p:cNvSpPr txBox="1"/>
          <p:nvPr/>
        </p:nvSpPr>
        <p:spPr>
          <a:xfrm>
            <a:off x="5267908" y="1027966"/>
            <a:ext cx="18023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7556E-5007-BEE6-D001-41CF016C4573}"/>
              </a:ext>
            </a:extLst>
          </p:cNvPr>
          <p:cNvSpPr txBox="1"/>
          <p:nvPr/>
        </p:nvSpPr>
        <p:spPr>
          <a:xfrm>
            <a:off x="4129767" y="3068960"/>
            <a:ext cx="409822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b="1" dirty="0">
                <a:solidFill>
                  <a:srgbClr val="0B7125"/>
                </a:solidFill>
                <a:latin typeface="Verdana"/>
                <a:ea typeface="Verdana"/>
              </a:rPr>
              <a:t>Действия по реализации, доработка решения, его «упаковка»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23663" y="2407820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DC5ADC8-C182-2297-49E1-08DF82562096}"/>
              </a:ext>
            </a:extLst>
          </p:cNvPr>
          <p:cNvCxnSpPr>
            <a:cxnSpLocks/>
          </p:cNvCxnSpPr>
          <p:nvPr/>
        </p:nvCxnSpPr>
        <p:spPr>
          <a:xfrm>
            <a:off x="6122146" y="2337553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9" name="Google Shape;429;p6"/>
          <p:cNvSpPr txBox="1"/>
          <p:nvPr/>
        </p:nvSpPr>
        <p:spPr>
          <a:xfrm>
            <a:off x="2465388" y="3068960"/>
            <a:ext cx="1664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2747628" y="1290286"/>
            <a:ext cx="122844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3345363" y="2337553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63" y="18087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ализация ">
            <a:extLst>
              <a:ext uri="{FF2B5EF4-FFF2-40B4-BE49-F238E27FC236}">
                <a16:creationId xmlns:a16="http://schemas.microsoft.com/office/drawing/2014/main" id="{686DE481-76CE-0E2B-835A-86C34542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46" y="144878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Google Shape;427;p6"/>
          <p:cNvSpPr txBox="1"/>
          <p:nvPr/>
        </p:nvSpPr>
        <p:spPr>
          <a:xfrm>
            <a:off x="639583" y="3068960"/>
            <a:ext cx="16919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6"/>
          <p:cNvSpPr txBox="1"/>
          <p:nvPr/>
        </p:nvSpPr>
        <p:spPr>
          <a:xfrm>
            <a:off x="914259" y="1290286"/>
            <a:ext cx="132542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1494298" y="2337553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" y="18087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" name="Google Shape;432;p6"/>
          <p:cNvSpPr txBox="1"/>
          <p:nvPr/>
        </p:nvSpPr>
        <p:spPr>
          <a:xfrm>
            <a:off x="8227989" y="3068960"/>
            <a:ext cx="1589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446" name="Google Shape;446;p6"/>
          <p:cNvSpPr txBox="1"/>
          <p:nvPr/>
        </p:nvSpPr>
        <p:spPr>
          <a:xfrm>
            <a:off x="8412366" y="1290286"/>
            <a:ext cx="128233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  <a:sym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516AA1-EB89-1F19-CE1B-E493F5E20168}"/>
              </a:ext>
            </a:extLst>
          </p:cNvPr>
          <p:cNvCxnSpPr>
            <a:cxnSpLocks/>
          </p:cNvCxnSpPr>
          <p:nvPr/>
        </p:nvCxnSpPr>
        <p:spPr>
          <a:xfrm>
            <a:off x="9042631" y="2337553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Вывод ">
            <a:extLst>
              <a:ext uri="{FF2B5EF4-FFF2-40B4-BE49-F238E27FC236}">
                <a16:creationId xmlns:a16="http://schemas.microsoft.com/office/drawing/2014/main" id="{DD000269-440D-267D-3C74-BA8F626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11" y="18087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Google Shape;447;p6"/>
          <p:cNvSpPr txBox="1"/>
          <p:nvPr/>
        </p:nvSpPr>
        <p:spPr>
          <a:xfrm>
            <a:off x="9840416" y="1290286"/>
            <a:ext cx="165618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Июль – август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9936137" y="3068960"/>
            <a:ext cx="1471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5110EB-47C8-4907-9B72-A9E087DE03DE}"/>
              </a:ext>
            </a:extLst>
          </p:cNvPr>
          <p:cNvCxnSpPr>
            <a:cxnSpLocks/>
          </p:cNvCxnSpPr>
          <p:nvPr/>
        </p:nvCxnSpPr>
        <p:spPr>
          <a:xfrm>
            <a:off x="10576131" y="2337553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43" y="18087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22;p6">
            <a:extLst>
              <a:ext uri="{FF2B5EF4-FFF2-40B4-BE49-F238E27FC236}">
                <a16:creationId xmlns:a16="http://schemas.microsoft.com/office/drawing/2014/main" id="{0D17F1F3-00F7-1228-BA5D-DFBC542BD032}"/>
              </a:ext>
            </a:extLst>
          </p:cNvPr>
          <p:cNvSpPr txBox="1"/>
          <p:nvPr/>
        </p:nvSpPr>
        <p:spPr>
          <a:xfrm>
            <a:off x="1141900" y="157176"/>
            <a:ext cx="10124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spc="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lang="ru-RU" spc="1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3. Действия по реализации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E0A6B-044D-BC28-7CC4-D48685211357}"/>
              </a:ext>
            </a:extLst>
          </p:cNvPr>
          <p:cNvSpPr txBox="1"/>
          <p:nvPr/>
        </p:nvSpPr>
        <p:spPr>
          <a:xfrm>
            <a:off x="3286447" y="3969324"/>
            <a:ext cx="2988000" cy="2217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>
            <a:noAutofit/>
          </a:bodyPr>
          <a:lstStyle/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Внесение корректив в план действий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необходимости)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Реализация образовательного решения 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результатов реализации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Помещение материалов на сайт и на общедоступных ресурсах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предоставлением прямых ссылок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 профессиональных дефицитов в рамках освоения вариативных модулей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78DCA-0BF0-3A4B-FD5C-3A786F6BACA9}"/>
              </a:ext>
            </a:extLst>
          </p:cNvPr>
          <p:cNvSpPr txBox="1"/>
          <p:nvPr/>
        </p:nvSpPr>
        <p:spPr>
          <a:xfrm>
            <a:off x="3179676" y="3681028"/>
            <a:ext cx="1020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Центры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ED4BD-D34F-CB75-1DAE-CC9D5ACE913F}"/>
              </a:ext>
            </a:extLst>
          </p:cNvPr>
          <p:cNvSpPr txBox="1"/>
          <p:nvPr/>
        </p:nvSpPr>
        <p:spPr>
          <a:xfrm>
            <a:off x="6406109" y="3969324"/>
            <a:ext cx="2988000" cy="22171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>
            <a:noAutofit/>
          </a:bodyPr>
          <a:lstStyle/>
          <a:p>
            <a:pPr marL="171450" lvl="0" indent="-171450">
              <a:spcBef>
                <a:spcPts val="500"/>
              </a:spcBef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  <a:ea typeface="Times New Roman" panose="02020603050405020304" pitchFamily="18" charset="0"/>
              </a:rPr>
              <a:t>Организация работы м</a:t>
            </a: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одулей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для ЦРЛП</a:t>
            </a:r>
          </a:p>
          <a:p>
            <a:pPr marL="171450" indent="-171450">
              <a:spcBef>
                <a:spcPts val="500"/>
              </a:spcBef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  <a:ea typeface="Times New Roman" panose="02020603050405020304" pitchFamily="18" charset="0"/>
              </a:rPr>
              <a:t>Экспертная поддержка</a:t>
            </a:r>
          </a:p>
          <a:p>
            <a:pPr marL="171450" lvl="0" indent="-171450">
              <a:spcBef>
                <a:spcPts val="500"/>
              </a:spcBef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 err="1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Супервизия</a:t>
            </a: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 реализации образовательных решений</a:t>
            </a:r>
          </a:p>
          <a:p>
            <a:pPr marL="171450" lvl="0" indent="-171450">
              <a:spcBef>
                <a:spcPts val="500"/>
              </a:spcBef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Информирование сообщества Программы об эффективных образовательных решениях </a:t>
            </a:r>
          </a:p>
          <a:p>
            <a:pPr marL="171450" lvl="0" indent="-171450">
              <a:spcBef>
                <a:spcPts val="500"/>
              </a:spcBef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Помощь в подготовке представителей ЦРЛП к презентации образовательных решений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13C52-C905-72F3-79FC-08E4500381B5}"/>
              </a:ext>
            </a:extLst>
          </p:cNvPr>
          <p:cNvSpPr txBox="1"/>
          <p:nvPr/>
        </p:nvSpPr>
        <p:spPr>
          <a:xfrm>
            <a:off x="6315791" y="3681028"/>
            <a:ext cx="220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1665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23663" y="2407820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sp>
        <p:nvSpPr>
          <p:cNvPr id="429" name="Google Shape;429;p6"/>
          <p:cNvSpPr txBox="1"/>
          <p:nvPr/>
        </p:nvSpPr>
        <p:spPr>
          <a:xfrm>
            <a:off x="2465388" y="3049503"/>
            <a:ext cx="1664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2671309" y="1297050"/>
            <a:ext cx="122844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3269044" y="231287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44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Google Shape;427;p6"/>
          <p:cNvSpPr txBox="1"/>
          <p:nvPr/>
        </p:nvSpPr>
        <p:spPr>
          <a:xfrm>
            <a:off x="639583" y="3049503"/>
            <a:ext cx="16919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6"/>
          <p:cNvSpPr txBox="1"/>
          <p:nvPr/>
        </p:nvSpPr>
        <p:spPr>
          <a:xfrm>
            <a:off x="914259" y="1290286"/>
            <a:ext cx="132542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1494298" y="231287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" name="Google Shape;432;p6"/>
          <p:cNvSpPr txBox="1"/>
          <p:nvPr/>
        </p:nvSpPr>
        <p:spPr>
          <a:xfrm>
            <a:off x="6064250" y="3049503"/>
            <a:ext cx="36941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B7125"/>
                </a:solidFill>
                <a:latin typeface="Verdana"/>
                <a:ea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446" name="Google Shape;446;p6"/>
          <p:cNvSpPr txBox="1"/>
          <p:nvPr/>
        </p:nvSpPr>
        <p:spPr>
          <a:xfrm>
            <a:off x="7189927" y="1027966"/>
            <a:ext cx="128233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  <a:sym typeface="Arial"/>
            </a:endParaRPr>
          </a:p>
        </p:txBody>
      </p:sp>
      <p:pic>
        <p:nvPicPr>
          <p:cNvPr id="1040" name="Picture 16" descr="Вывод ">
            <a:extLst>
              <a:ext uri="{FF2B5EF4-FFF2-40B4-BE49-F238E27FC236}">
                <a16:creationId xmlns:a16="http://schemas.microsoft.com/office/drawing/2014/main" id="{DD000269-440D-267D-3C74-BA8F626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63" y="140996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Google Shape;447;p6"/>
          <p:cNvSpPr txBox="1"/>
          <p:nvPr/>
        </p:nvSpPr>
        <p:spPr>
          <a:xfrm>
            <a:off x="9514013" y="1297050"/>
            <a:ext cx="212423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Июль – август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9936137" y="3049503"/>
            <a:ext cx="1471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5110EB-47C8-4907-9B72-A9E087DE03DE}"/>
              </a:ext>
            </a:extLst>
          </p:cNvPr>
          <p:cNvCxnSpPr>
            <a:cxnSpLocks/>
          </p:cNvCxnSpPr>
          <p:nvPr/>
        </p:nvCxnSpPr>
        <p:spPr>
          <a:xfrm>
            <a:off x="10576131" y="231287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43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22;p6">
            <a:extLst>
              <a:ext uri="{FF2B5EF4-FFF2-40B4-BE49-F238E27FC236}">
                <a16:creationId xmlns:a16="http://schemas.microsoft.com/office/drawing/2014/main" id="{0D17F1F3-00F7-1228-BA5D-DFBC542BD032}"/>
              </a:ext>
            </a:extLst>
          </p:cNvPr>
          <p:cNvSpPr txBox="1"/>
          <p:nvPr/>
        </p:nvSpPr>
        <p:spPr>
          <a:xfrm>
            <a:off x="1141900" y="157176"/>
            <a:ext cx="10124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spc="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lang="ru-RU" spc="1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4. Презентация образовательных решений</a:t>
            </a:r>
          </a:p>
        </p:txBody>
      </p:sp>
      <p:sp>
        <p:nvSpPr>
          <p:cNvPr id="7" name="Google Shape;445;p6">
            <a:extLst>
              <a:ext uri="{FF2B5EF4-FFF2-40B4-BE49-F238E27FC236}">
                <a16:creationId xmlns:a16="http://schemas.microsoft.com/office/drawing/2014/main" id="{5E05A845-4325-FA19-187A-0229E6FE4ADF}"/>
              </a:ext>
            </a:extLst>
          </p:cNvPr>
          <p:cNvSpPr txBox="1"/>
          <p:nvPr/>
        </p:nvSpPr>
        <p:spPr>
          <a:xfrm>
            <a:off x="4345910" y="1297050"/>
            <a:ext cx="180239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9EA92-61D0-FD87-45CB-4DE9910D9F67}"/>
              </a:ext>
            </a:extLst>
          </p:cNvPr>
          <p:cNvSpPr txBox="1"/>
          <p:nvPr/>
        </p:nvSpPr>
        <p:spPr>
          <a:xfrm>
            <a:off x="4264025" y="3049503"/>
            <a:ext cx="160010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Действия </a:t>
            </a:r>
            <a:b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</a:b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по реализации, доработка решения, его «упаковка»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B75571F-8FCF-DEBD-E96C-E013C60671CC}"/>
              </a:ext>
            </a:extLst>
          </p:cNvPr>
          <p:cNvCxnSpPr>
            <a:cxnSpLocks/>
          </p:cNvCxnSpPr>
          <p:nvPr/>
        </p:nvCxnSpPr>
        <p:spPr>
          <a:xfrm>
            <a:off x="5138871" y="2312876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Реализация ">
            <a:extLst>
              <a:ext uri="{FF2B5EF4-FFF2-40B4-BE49-F238E27FC236}">
                <a16:creationId xmlns:a16="http://schemas.microsoft.com/office/drawing/2014/main" id="{8159880C-2A8A-4ACD-490A-85F6762A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19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D8853CA-9BED-C23D-8D65-2BD8D112F233}"/>
              </a:ext>
            </a:extLst>
          </p:cNvPr>
          <p:cNvSpPr txBox="1"/>
          <p:nvPr/>
        </p:nvSpPr>
        <p:spPr>
          <a:xfrm>
            <a:off x="5709964" y="4236920"/>
            <a:ext cx="2268000" cy="1949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72000">
            <a:noAutofit/>
          </a:bodyPr>
          <a:lstStyle/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Публикация статей и др. материалов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Доведение описания практики до модельного решения (их «упаковка») 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во Всероссийской конференции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потенциальных ЦРЛП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D6B250-7686-C22A-7A26-6A139BA4D118}"/>
              </a:ext>
            </a:extLst>
          </p:cNvPr>
          <p:cNvSpPr txBox="1"/>
          <p:nvPr/>
        </p:nvSpPr>
        <p:spPr>
          <a:xfrm>
            <a:off x="8112463" y="4236920"/>
            <a:ext cx="2268000" cy="1949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>
            <a:noAutofit/>
          </a:bodyPr>
          <a:lstStyle/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Организация всероссийских событий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Информирование о событиях сообщества </a:t>
            </a:r>
          </a:p>
          <a:p>
            <a:pPr marL="171450" indent="-171450">
              <a:spcAft>
                <a:spcPts val="600"/>
              </a:spcAft>
              <a:buBlip>
                <a:blip r:embed="rId8"/>
              </a:buBlip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Помощь в подготовке материалов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к публикации и презентации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0A7AA-67F6-111E-5A5A-AC9A78C2780C}"/>
              </a:ext>
            </a:extLst>
          </p:cNvPr>
          <p:cNvSpPr txBox="1"/>
          <p:nvPr/>
        </p:nvSpPr>
        <p:spPr>
          <a:xfrm>
            <a:off x="5627948" y="3959478"/>
            <a:ext cx="1281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Центры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3E361-09BC-9F49-36CE-88D560C399CD}"/>
              </a:ext>
            </a:extLst>
          </p:cNvPr>
          <p:cNvSpPr txBox="1"/>
          <p:nvPr/>
        </p:nvSpPr>
        <p:spPr>
          <a:xfrm>
            <a:off x="8004212" y="3933056"/>
            <a:ext cx="2014913" cy="288147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Программа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9471BCD-5450-DDA4-4AC7-E839A658ADA3}"/>
              </a:ext>
            </a:extLst>
          </p:cNvPr>
          <p:cNvCxnSpPr>
            <a:cxnSpLocks/>
          </p:cNvCxnSpPr>
          <p:nvPr/>
        </p:nvCxnSpPr>
        <p:spPr>
          <a:xfrm>
            <a:off x="7824192" y="2312876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2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23663" y="2407820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sp>
        <p:nvSpPr>
          <p:cNvPr id="429" name="Google Shape;429;p6"/>
          <p:cNvSpPr txBox="1"/>
          <p:nvPr/>
        </p:nvSpPr>
        <p:spPr>
          <a:xfrm>
            <a:off x="2465388" y="3066256"/>
            <a:ext cx="1664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2645408" y="1290286"/>
            <a:ext cx="122844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3243143" y="2327722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43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Google Shape;427;p6"/>
          <p:cNvSpPr txBox="1"/>
          <p:nvPr/>
        </p:nvSpPr>
        <p:spPr>
          <a:xfrm>
            <a:off x="648339" y="3066256"/>
            <a:ext cx="16919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6"/>
          <p:cNvSpPr txBox="1"/>
          <p:nvPr/>
        </p:nvSpPr>
        <p:spPr>
          <a:xfrm>
            <a:off x="914259" y="1290286"/>
            <a:ext cx="132542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1494298" y="2327722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Google Shape;447;p6"/>
          <p:cNvSpPr txBox="1"/>
          <p:nvPr/>
        </p:nvSpPr>
        <p:spPr>
          <a:xfrm>
            <a:off x="8458563" y="1037550"/>
            <a:ext cx="23564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</a:rPr>
              <a:t>Июль – август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8065777" y="3066256"/>
            <a:ext cx="3216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B7125"/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b="1" dirty="0">
              <a:solidFill>
                <a:srgbClr val="0B7125"/>
              </a:solidFill>
              <a:latin typeface="Verdana"/>
              <a:ea typeface="Verdana"/>
            </a:endParaRPr>
          </a:p>
        </p:txBody>
      </p:sp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28" y="14094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22;p6">
            <a:extLst>
              <a:ext uri="{FF2B5EF4-FFF2-40B4-BE49-F238E27FC236}">
                <a16:creationId xmlns:a16="http://schemas.microsoft.com/office/drawing/2014/main" id="{0D17F1F3-00F7-1228-BA5D-DFBC542BD032}"/>
              </a:ext>
            </a:extLst>
          </p:cNvPr>
          <p:cNvSpPr txBox="1"/>
          <p:nvPr/>
        </p:nvSpPr>
        <p:spPr>
          <a:xfrm>
            <a:off x="1141900" y="157176"/>
            <a:ext cx="10124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spc="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lang="ru-RU" spc="1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5. Продолжение деятельности</a:t>
            </a:r>
          </a:p>
        </p:txBody>
      </p:sp>
      <p:sp>
        <p:nvSpPr>
          <p:cNvPr id="7" name="Google Shape;445;p6">
            <a:extLst>
              <a:ext uri="{FF2B5EF4-FFF2-40B4-BE49-F238E27FC236}">
                <a16:creationId xmlns:a16="http://schemas.microsoft.com/office/drawing/2014/main" id="{5E05A845-4325-FA19-187A-0229E6FE4ADF}"/>
              </a:ext>
            </a:extLst>
          </p:cNvPr>
          <p:cNvSpPr txBox="1"/>
          <p:nvPr/>
        </p:nvSpPr>
        <p:spPr>
          <a:xfrm>
            <a:off x="4345910" y="1290286"/>
            <a:ext cx="180239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9EA92-61D0-FD87-45CB-4DE9910D9F67}"/>
              </a:ext>
            </a:extLst>
          </p:cNvPr>
          <p:cNvSpPr txBox="1"/>
          <p:nvPr/>
        </p:nvSpPr>
        <p:spPr>
          <a:xfrm>
            <a:off x="4437762" y="3066256"/>
            <a:ext cx="160010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Действия </a:t>
            </a:r>
            <a:b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</a:b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по реализации, доработка решения, его «упаковка»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B75571F-8FCF-DEBD-E96C-E013C60671CC}"/>
              </a:ext>
            </a:extLst>
          </p:cNvPr>
          <p:cNvCxnSpPr>
            <a:cxnSpLocks/>
          </p:cNvCxnSpPr>
          <p:nvPr/>
        </p:nvCxnSpPr>
        <p:spPr>
          <a:xfrm>
            <a:off x="5138871" y="2327722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Реализация ">
            <a:extLst>
              <a:ext uri="{FF2B5EF4-FFF2-40B4-BE49-F238E27FC236}">
                <a16:creationId xmlns:a16="http://schemas.microsoft.com/office/drawing/2014/main" id="{8159880C-2A8A-4ACD-490A-85F6762A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19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32;p6">
            <a:extLst>
              <a:ext uri="{FF2B5EF4-FFF2-40B4-BE49-F238E27FC236}">
                <a16:creationId xmlns:a16="http://schemas.microsoft.com/office/drawing/2014/main" id="{EFEA8A1B-0EF1-D15D-B6D0-39699B799F6C}"/>
              </a:ext>
            </a:extLst>
          </p:cNvPr>
          <p:cNvSpPr txBox="1"/>
          <p:nvPr/>
        </p:nvSpPr>
        <p:spPr>
          <a:xfrm>
            <a:off x="6197202" y="3066256"/>
            <a:ext cx="1589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6" name="Google Shape;446;p6">
            <a:extLst>
              <a:ext uri="{FF2B5EF4-FFF2-40B4-BE49-F238E27FC236}">
                <a16:creationId xmlns:a16="http://schemas.microsoft.com/office/drawing/2014/main" id="{6C394C1A-3EF5-CE26-8D6C-DF68CD9ADC45}"/>
              </a:ext>
            </a:extLst>
          </p:cNvPr>
          <p:cNvSpPr txBox="1"/>
          <p:nvPr/>
        </p:nvSpPr>
        <p:spPr>
          <a:xfrm>
            <a:off x="6381579" y="1290286"/>
            <a:ext cx="128233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  <a:sym typeface="Arial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89C367C-7378-589C-90B9-3A5CFE13319C}"/>
              </a:ext>
            </a:extLst>
          </p:cNvPr>
          <p:cNvCxnSpPr>
            <a:cxnSpLocks/>
          </p:cNvCxnSpPr>
          <p:nvPr/>
        </p:nvCxnSpPr>
        <p:spPr>
          <a:xfrm>
            <a:off x="7011844" y="2327722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16" descr="Вывод ">
            <a:extLst>
              <a:ext uri="{FF2B5EF4-FFF2-40B4-BE49-F238E27FC236}">
                <a16:creationId xmlns:a16="http://schemas.microsoft.com/office/drawing/2014/main" id="{8822EA8E-08F3-2160-7439-FE724A86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4" y="1769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E09DB4-C10F-992F-BAA3-59B891821A98}"/>
              </a:ext>
            </a:extLst>
          </p:cNvPr>
          <p:cNvGrpSpPr/>
          <p:nvPr/>
        </p:nvGrpSpPr>
        <p:grpSpPr>
          <a:xfrm>
            <a:off x="7320136" y="3647400"/>
            <a:ext cx="4212468" cy="2551168"/>
            <a:chOff x="7091175" y="3647400"/>
            <a:chExt cx="4212468" cy="25511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914DD0-847E-475A-4711-8D5E47DFF85A}"/>
                </a:ext>
              </a:extLst>
            </p:cNvPr>
            <p:cNvSpPr txBox="1"/>
            <p:nvPr/>
          </p:nvSpPr>
          <p:spPr>
            <a:xfrm>
              <a:off x="9323643" y="3951240"/>
              <a:ext cx="1980000" cy="22418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108000" rtlCol="0">
              <a:noAutofit/>
            </a:bodyPr>
            <a:lstStyle/>
            <a:p>
              <a:pPr marL="171450" indent="-171450">
                <a:spcAft>
                  <a:spcPts val="600"/>
                </a:spcAft>
                <a:buBlip>
                  <a:blip r:embed="rId8"/>
                </a:buBlip>
              </a:pPr>
              <a:r>
                <a:rPr lang="ru-RU" sz="105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Информирование о возможностях продолжения участия в Программе</a:t>
              </a:r>
            </a:p>
            <a:p>
              <a:pPr marL="171450" indent="-171450">
                <a:spcAft>
                  <a:spcPts val="600"/>
                </a:spcAft>
                <a:buBlip>
                  <a:blip r:embed="rId8"/>
                </a:buBlip>
              </a:pPr>
              <a:r>
                <a:rPr lang="ru-RU" sz="105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Помощь в выборе дальнейшего пути</a:t>
              </a:r>
            </a:p>
            <a:p>
              <a:pPr marL="171450" indent="-171450">
                <a:spcAft>
                  <a:spcPts val="600"/>
                </a:spcAft>
                <a:buBlip>
                  <a:blip r:embed="rId8"/>
                </a:buBlip>
              </a:pPr>
              <a:r>
                <a:rPr lang="ru-RU" sz="105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Поддержка экспертной деятельности представителей ЦРЛП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19B68A-2C93-870B-8367-88C465F318B9}"/>
                </a:ext>
              </a:extLst>
            </p:cNvPr>
            <p:cNvSpPr txBox="1"/>
            <p:nvPr/>
          </p:nvSpPr>
          <p:spPr>
            <a:xfrm>
              <a:off x="7091175" y="3681028"/>
              <a:ext cx="12819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50000"/>
                    </a:schemeClr>
                  </a:solidFill>
                  <a:latin typeface="Verdana Pro" panose="020B0604030504040204" pitchFamily="34" charset="0"/>
                </a:rPr>
                <a:t>Центры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D4162-1A16-1039-AA46-01211CEFD11A}"/>
                </a:ext>
              </a:extLst>
            </p:cNvPr>
            <p:cNvSpPr txBox="1"/>
            <p:nvPr/>
          </p:nvSpPr>
          <p:spPr>
            <a:xfrm>
              <a:off x="7195842" y="3956680"/>
              <a:ext cx="1980000" cy="22418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108000" rtlCol="0">
              <a:noAutofit/>
            </a:bodyPr>
            <a:lstStyle/>
            <a:p>
              <a:pPr marL="171450" indent="-171450">
                <a:spcAft>
                  <a:spcPts val="600"/>
                </a:spcAft>
                <a:buBlip>
                  <a:blip r:embed="rId8"/>
                </a:buBlip>
              </a:pPr>
              <a:r>
                <a:rPr lang="ru-RU" sz="105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Самоопределение в отношении будущей траектории в Программе РЛП</a:t>
              </a:r>
            </a:p>
            <a:p>
              <a:pPr marL="171450" indent="-171450">
                <a:spcAft>
                  <a:spcPts val="600"/>
                </a:spcAft>
                <a:buBlip>
                  <a:blip r:embed="rId8"/>
                </a:buBlip>
              </a:pPr>
              <a:r>
                <a:rPr lang="ru-RU" sz="105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Экспертиза материалов ОО, претендующих на статус ЦРЛП</a:t>
              </a:r>
            </a:p>
            <a:p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98E839-5124-954B-D009-C728701B63FA}"/>
                </a:ext>
              </a:extLst>
            </p:cNvPr>
            <p:cNvSpPr txBox="1"/>
            <p:nvPr/>
          </p:nvSpPr>
          <p:spPr>
            <a:xfrm>
              <a:off x="9252726" y="3647400"/>
              <a:ext cx="2014913" cy="288147"/>
            </a:xfrm>
            <a:prstGeom prst="rect">
              <a:avLst/>
            </a:prstGeom>
            <a:noFill/>
          </p:spPr>
          <p:txBody>
            <a:bodyPr wrap="square" tIns="72000" rtlCol="0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50000"/>
                    </a:schemeClr>
                  </a:solidFill>
                  <a:latin typeface="Verdana Pro" panose="020B0604030504040204" pitchFamily="34" charset="0"/>
                </a:rPr>
                <a:t>Программа</a:t>
              </a:r>
            </a:p>
          </p:txBody>
        </p: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1AC22CE-D699-84DF-FBCF-A876FE741431}"/>
              </a:ext>
            </a:extLst>
          </p:cNvPr>
          <p:cNvCxnSpPr>
            <a:cxnSpLocks/>
          </p:cNvCxnSpPr>
          <p:nvPr/>
        </p:nvCxnSpPr>
        <p:spPr>
          <a:xfrm>
            <a:off x="9645650" y="2327722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7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2;p6">
            <a:extLst>
              <a:ext uri="{FF2B5EF4-FFF2-40B4-BE49-F238E27FC236}">
                <a16:creationId xmlns:a16="http://schemas.microsoft.com/office/drawing/2014/main" id="{1E04E1A0-F0AD-BEA4-708C-A5C551819A60}"/>
              </a:ext>
            </a:extLst>
          </p:cNvPr>
          <p:cNvSpPr txBox="1"/>
          <p:nvPr/>
        </p:nvSpPr>
        <p:spPr>
          <a:xfrm>
            <a:off x="1141900" y="365180"/>
            <a:ext cx="101241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Модули для ЦРЛП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DD464F3-360D-5BB7-A69F-9873CCD00D0B}"/>
              </a:ext>
            </a:extLst>
          </p:cNvPr>
          <p:cNvSpPr/>
          <p:nvPr/>
        </p:nvSpPr>
        <p:spPr>
          <a:xfrm>
            <a:off x="8085853" y="1268760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РЛП в предметном  преподавании 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775F8EE-DC79-AB58-3F7F-F525C257A24F}"/>
              </a:ext>
            </a:extLst>
          </p:cNvPr>
          <p:cNvSpPr/>
          <p:nvPr/>
        </p:nvSpPr>
        <p:spPr>
          <a:xfrm>
            <a:off x="4317670" y="2636912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Интерактивная коммуникация </a:t>
            </a:r>
            <a:b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и групповая работа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91B2E1-0F7D-11D5-75FC-57DA4245EE57}"/>
              </a:ext>
            </a:extLst>
          </p:cNvPr>
          <p:cNvSpPr/>
          <p:nvPr/>
        </p:nvSpPr>
        <p:spPr>
          <a:xfrm>
            <a:off x="623392" y="1268760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Работа с пространством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98A5D91-1295-3354-F711-4304A2EAA8C9}"/>
              </a:ext>
            </a:extLst>
          </p:cNvPr>
          <p:cNvSpPr/>
          <p:nvPr/>
        </p:nvSpPr>
        <p:spPr>
          <a:xfrm>
            <a:off x="623392" y="2636912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Кейс-клуб директоров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514F1B-5120-E93E-97DF-ACD2D8BB00B1}"/>
              </a:ext>
            </a:extLst>
          </p:cNvPr>
          <p:cNvSpPr/>
          <p:nvPr/>
        </p:nvSpPr>
        <p:spPr>
          <a:xfrm>
            <a:off x="623392" y="4005064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Работа с родителями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3E2FAF6-7C4C-D7A4-7959-D1326516B8DD}"/>
              </a:ext>
            </a:extLst>
          </p:cNvPr>
          <p:cNvSpPr/>
          <p:nvPr/>
        </p:nvSpPr>
        <p:spPr>
          <a:xfrm>
            <a:off x="4317670" y="1268760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Управление собой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DBB7783-CA7F-C87D-30E8-F93CFFD5F2D2}"/>
              </a:ext>
            </a:extLst>
          </p:cNvPr>
          <p:cNvSpPr/>
          <p:nvPr/>
        </p:nvSpPr>
        <p:spPr>
          <a:xfrm>
            <a:off x="8085853" y="2636912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Рабочая программа воспитания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BC25B1-8E56-5455-A9B1-7A82F04ACF30}"/>
              </a:ext>
            </a:extLst>
          </p:cNvPr>
          <p:cNvSpPr/>
          <p:nvPr/>
        </p:nvSpPr>
        <p:spPr>
          <a:xfrm>
            <a:off x="4317670" y="4005064"/>
            <a:ext cx="3330037" cy="1080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Развитие личностного потенциала у обучающихся </a:t>
            </a:r>
            <a:b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с ОВЗ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17B807B-8AB8-77FF-E6F7-069DDF27991A}"/>
              </a:ext>
            </a:extLst>
          </p:cNvPr>
          <p:cNvSpPr/>
          <p:nvPr/>
        </p:nvSpPr>
        <p:spPr>
          <a:xfrm>
            <a:off x="8085853" y="4005064"/>
            <a:ext cx="3330037" cy="1080012"/>
          </a:xfrm>
          <a:prstGeom prst="round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Verdana Pro" panose="020B0604030504040204" pitchFamily="34" charset="0"/>
              </a:rPr>
              <a:t>В</a:t>
            </a:r>
            <a:r>
              <a:rPr lang="ru-RU" sz="1600" dirty="0">
                <a:solidFill>
                  <a:schemeClr val="tx1"/>
                </a:solidFill>
                <a:effectLst/>
                <a:latin typeface="Verdana Pro" panose="020B0604030504040204" pitchFamily="34" charset="0"/>
              </a:rPr>
              <a:t>аши предложения</a:t>
            </a:r>
            <a:endParaRPr lang="ru-RU" sz="1200" dirty="0">
              <a:solidFill>
                <a:schemeClr val="tx1"/>
              </a:solidFill>
              <a:effectLst/>
              <a:latin typeface="Verdana Pro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1A131-E251-48C9-4C8F-98121CA5F2B8}"/>
              </a:ext>
            </a:extLst>
          </p:cNvPr>
          <p:cNvSpPr txBox="1"/>
          <p:nvPr/>
        </p:nvSpPr>
        <p:spPr>
          <a:xfrm>
            <a:off x="606425" y="5443481"/>
            <a:ext cx="8713610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>
            <a:noAutofit/>
          </a:bodyPr>
          <a:lstStyle/>
          <a:p>
            <a:r>
              <a:rPr lang="ru-RU" dirty="0">
                <a:latin typeface="Verdana Pro" panose="020B0604030504040204" pitchFamily="34" charset="0"/>
              </a:rPr>
              <a:t>Перейдите на доску Миро, найдите доску с вашим регионом и предложите 1-2 темы модулей, которые здесь не указаны, но, на ваш взгляд, необходимы для ЦРЛП</a:t>
            </a:r>
          </a:p>
        </p:txBody>
      </p:sp>
      <p:pic>
        <p:nvPicPr>
          <p:cNvPr id="6" name="Рисунок 5" descr="Секундомер со сплошной заливкой">
            <a:extLst>
              <a:ext uri="{FF2B5EF4-FFF2-40B4-BE49-F238E27FC236}">
                <a16:creationId xmlns:a16="http://schemas.microsoft.com/office/drawing/2014/main" id="{6169C882-6DE3-FDF3-7EE0-6034D2869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384" y="5466088"/>
            <a:ext cx="612068" cy="612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982A7D-2358-A890-CF1F-0B3CD4162BC7}"/>
              </a:ext>
            </a:extLst>
          </p:cNvPr>
          <p:cNvSpPr txBox="1"/>
          <p:nvPr/>
        </p:nvSpPr>
        <p:spPr>
          <a:xfrm>
            <a:off x="10164452" y="5626363"/>
            <a:ext cx="109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E7901"/>
                </a:solidFill>
                <a:latin typeface="Verdana Pro" panose="020B0604030504040204" pitchFamily="34" charset="0"/>
              </a:rPr>
              <a:t>5 минут</a:t>
            </a:r>
          </a:p>
        </p:txBody>
      </p:sp>
    </p:spTree>
    <p:extLst>
      <p:ext uri="{BB962C8B-B14F-4D97-AF65-F5344CB8AC3E}">
        <p14:creationId xmlns:p14="http://schemas.microsoft.com/office/powerpoint/2010/main" val="304269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997E54C8-6CB9-25D6-633E-6B159D291D60}"/>
              </a:ext>
            </a:extLst>
          </p:cNvPr>
          <p:cNvSpPr/>
          <p:nvPr/>
        </p:nvSpPr>
        <p:spPr>
          <a:xfrm>
            <a:off x="3729486" y="1542726"/>
            <a:ext cx="4729787" cy="4212875"/>
          </a:xfrm>
          <a:custGeom>
            <a:avLst/>
            <a:gdLst>
              <a:gd name="connsiteX0" fmla="*/ 0 w 4729787"/>
              <a:gd name="connsiteY0" fmla="*/ 2106438 h 4212875"/>
              <a:gd name="connsiteX1" fmla="*/ 2364894 w 4729787"/>
              <a:gd name="connsiteY1" fmla="*/ 0 h 4212875"/>
              <a:gd name="connsiteX2" fmla="*/ 4729788 w 4729787"/>
              <a:gd name="connsiteY2" fmla="*/ 2106438 h 4212875"/>
              <a:gd name="connsiteX3" fmla="*/ 2364894 w 4729787"/>
              <a:gd name="connsiteY3" fmla="*/ 4212876 h 4212875"/>
              <a:gd name="connsiteX4" fmla="*/ 0 w 4729787"/>
              <a:gd name="connsiteY4" fmla="*/ 2106438 h 42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9787" h="4212875" extrusionOk="0">
                <a:moveTo>
                  <a:pt x="0" y="2106438"/>
                </a:moveTo>
                <a:cubicBezTo>
                  <a:pt x="41534" y="1001992"/>
                  <a:pt x="1282912" y="102319"/>
                  <a:pt x="2364894" y="0"/>
                </a:cubicBezTo>
                <a:cubicBezTo>
                  <a:pt x="3881048" y="-67735"/>
                  <a:pt x="4926081" y="964922"/>
                  <a:pt x="4729788" y="2106438"/>
                </a:cubicBezTo>
                <a:cubicBezTo>
                  <a:pt x="4657905" y="3148669"/>
                  <a:pt x="3688415" y="4409548"/>
                  <a:pt x="2364894" y="4212876"/>
                </a:cubicBezTo>
                <a:cubicBezTo>
                  <a:pt x="1025351" y="4179480"/>
                  <a:pt x="-51573" y="3157087"/>
                  <a:pt x="0" y="2106438"/>
                </a:cubicBezTo>
                <a:close/>
              </a:path>
            </a:pathLst>
          </a:custGeom>
          <a:noFill/>
          <a:ln w="6350">
            <a:solidFill>
              <a:srgbClr val="289443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6530846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97EBC856-68DE-BAD5-3053-2D3A800236D6}"/>
                  </a:ext>
                </a:extLst>
              </p14:cNvPr>
              <p14:cNvContentPartPr/>
              <p14:nvPr/>
            </p14:nvContentPartPr>
            <p14:xfrm>
              <a:off x="5431069" y="3028658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97EBC856-68DE-BAD5-3053-2D3A800236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8069" y="2650658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F6F5B14A-FBA4-9246-D197-FC623FAFCFAE}"/>
                  </a:ext>
                </a:extLst>
              </p14:cNvPr>
              <p14:cNvContentPartPr/>
              <p14:nvPr/>
            </p14:nvContentPartPr>
            <p14:xfrm>
              <a:off x="5921389" y="3221372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F6F5B14A-FBA4-9246-D197-FC623FAFC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8389" y="2843372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330E7AE-6E7E-A264-A4F3-0B5281F7A00B}"/>
              </a:ext>
            </a:extLst>
          </p:cNvPr>
          <p:cNvSpPr txBox="1"/>
          <p:nvPr/>
        </p:nvSpPr>
        <p:spPr>
          <a:xfrm>
            <a:off x="1497728" y="1989286"/>
            <a:ext cx="26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Verdana Pro" panose="020B0604030504040204" pitchFamily="34" charset="0"/>
              </a:rPr>
              <a:t>Консультации по запросу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59CF4-B3EA-D173-9DD1-3B6BB8FDB0A2}"/>
              </a:ext>
            </a:extLst>
          </p:cNvPr>
          <p:cNvSpPr txBox="1"/>
          <p:nvPr/>
        </p:nvSpPr>
        <p:spPr>
          <a:xfrm>
            <a:off x="8625019" y="2155680"/>
            <a:ext cx="245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Verdana Pro" panose="020B0604030504040204" pitchFamily="34" charset="0"/>
              </a:rPr>
              <a:t>Подготовка материалов к публикации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34711B-F043-BC97-F50D-FA9180DD9DE0}"/>
              </a:ext>
            </a:extLst>
          </p:cNvPr>
          <p:cNvSpPr txBox="1"/>
          <p:nvPr/>
        </p:nvSpPr>
        <p:spPr>
          <a:xfrm>
            <a:off x="8692236" y="3947563"/>
            <a:ext cx="316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Verdana Pro" panose="020B0604030504040204" pitchFamily="34" charset="0"/>
              </a:rPr>
              <a:t>Участие в событиях, инициированных ЦРЛП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E0622A-C153-F122-FA0C-F447749519A4}"/>
              </a:ext>
            </a:extLst>
          </p:cNvPr>
          <p:cNvSpPr txBox="1"/>
          <p:nvPr/>
        </p:nvSpPr>
        <p:spPr>
          <a:xfrm>
            <a:off x="6582620" y="1253675"/>
            <a:ext cx="260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err="1">
                <a:latin typeface="Verdana Pro" panose="020B0604030504040204" pitchFamily="34" charset="0"/>
              </a:rPr>
              <a:t>Супервизии</a:t>
            </a:r>
            <a:r>
              <a:rPr lang="ru-RU" sz="1400" dirty="0">
                <a:latin typeface="Verdana Pro" panose="020B0604030504040204" pitchFamily="34" charset="0"/>
              </a:rPr>
              <a:t> и экспертизы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9F0324-16A2-408D-1F26-1D9E0508D719}"/>
              </a:ext>
            </a:extLst>
          </p:cNvPr>
          <p:cNvSpPr txBox="1"/>
          <p:nvPr/>
        </p:nvSpPr>
        <p:spPr>
          <a:xfrm>
            <a:off x="3620545" y="5838620"/>
            <a:ext cx="4897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latin typeface="Verdana Pro" panose="020B0604030504040204" pitchFamily="34" charset="0"/>
              </a:rPr>
              <a:t>Возможность получения статуса ФИП МГПУ </a:t>
            </a:r>
            <a:br>
              <a:rPr lang="ru-RU" sz="1400" dirty="0">
                <a:latin typeface="Verdana Pro" panose="020B0604030504040204" pitchFamily="34" charset="0"/>
              </a:rPr>
            </a:br>
            <a:r>
              <a:rPr lang="ru-RU" sz="1200" dirty="0">
                <a:latin typeface="Verdana Pro" panose="020B0604030504040204" pitchFamily="34" charset="0"/>
              </a:rPr>
              <a:t>по направлению «Сетевое и партнерское взаимодействие ОО в рамках реализации Рабочей программы воспитания с акцентом на развитие личностного потенциала»</a:t>
            </a:r>
            <a:endParaRPr lang="ru-RU" sz="1400" dirty="0">
              <a:latin typeface="Verdana Pro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C5CC0-2F24-9ECA-E020-A130E7F52416}"/>
              </a:ext>
            </a:extLst>
          </p:cNvPr>
          <p:cNvSpPr txBox="1"/>
          <p:nvPr/>
        </p:nvSpPr>
        <p:spPr>
          <a:xfrm>
            <a:off x="440120" y="3562564"/>
            <a:ext cx="287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latin typeface="Verdana Pro" panose="020B0604030504040204" pitchFamily="34" charset="0"/>
              </a:rPr>
              <a:t>Инструменты исследования занятия и культуры образовательных отношений</a:t>
            </a:r>
          </a:p>
        </p:txBody>
      </p:sp>
      <p:sp>
        <p:nvSpPr>
          <p:cNvPr id="34" name="Google Shape;422;p6">
            <a:extLst>
              <a:ext uri="{FF2B5EF4-FFF2-40B4-BE49-F238E27FC236}">
                <a16:creationId xmlns:a16="http://schemas.microsoft.com/office/drawing/2014/main" id="{609BA8C7-7485-0913-5302-BECC66F7DD4C}"/>
              </a:ext>
            </a:extLst>
          </p:cNvPr>
          <p:cNvSpPr txBox="1"/>
          <p:nvPr/>
        </p:nvSpPr>
        <p:spPr>
          <a:xfrm>
            <a:off x="1141900" y="365180"/>
            <a:ext cx="101241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Сопровождение ЦРЛП со стороны Лаборатории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 descr="Консультации">
            <a:extLst>
              <a:ext uri="{FF2B5EF4-FFF2-40B4-BE49-F238E27FC236}">
                <a16:creationId xmlns:a16="http://schemas.microsoft.com/office/drawing/2014/main" id="{E1DE103C-FA17-6485-AE16-A95DE9CE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92" y="1907934"/>
            <a:ext cx="604986" cy="5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Статья ">
            <a:extLst>
              <a:ext uri="{FF2B5EF4-FFF2-40B4-BE49-F238E27FC236}">
                <a16:creationId xmlns:a16="http://schemas.microsoft.com/office/drawing/2014/main" id="{1C02E733-E607-1A97-563F-96761475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37" y="2155680"/>
            <a:ext cx="559341" cy="5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вет ">
            <a:extLst>
              <a:ext uri="{FF2B5EF4-FFF2-40B4-BE49-F238E27FC236}">
                <a16:creationId xmlns:a16="http://schemas.microsoft.com/office/drawing/2014/main" id="{66E6373D-B4B0-EA04-0052-EDEF8056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49" y="982567"/>
            <a:ext cx="71755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чественное исследование">
            <a:extLst>
              <a:ext uri="{FF2B5EF4-FFF2-40B4-BE49-F238E27FC236}">
                <a16:creationId xmlns:a16="http://schemas.microsoft.com/office/drawing/2014/main" id="{83BCFC03-BF49-FB94-74CC-BE487790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45" y="35793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новации ">
            <a:extLst>
              <a:ext uri="{FF2B5EF4-FFF2-40B4-BE49-F238E27FC236}">
                <a16:creationId xmlns:a16="http://schemas.microsoft.com/office/drawing/2014/main" id="{FBFBD1F1-0716-8550-FB5A-CC223882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10" y="525648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трудничество ">
            <a:extLst>
              <a:ext uri="{FF2B5EF4-FFF2-40B4-BE49-F238E27FC236}">
                <a16:creationId xmlns:a16="http://schemas.microsoft.com/office/drawing/2014/main" id="{D874FC9A-64F8-25AD-8D9D-5BF93866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38" y="3884112"/>
            <a:ext cx="577781" cy="5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901BE1-BB4B-7E7B-7CB4-AC9453A1ED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436" y="2503457"/>
            <a:ext cx="1945719" cy="19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 txBox="1"/>
          <p:nvPr/>
        </p:nvSpPr>
        <p:spPr>
          <a:xfrm>
            <a:off x="1118808" y="352294"/>
            <a:ext cx="1028878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«Портрет» Центра РЛП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362" name="Google Shape;362;p4"/>
          <p:cNvGraphicFramePr/>
          <p:nvPr>
            <p:extLst>
              <p:ext uri="{D42A27DB-BD31-4B8C-83A1-F6EECF244321}">
                <p14:modId xmlns:p14="http://schemas.microsoft.com/office/powerpoint/2010/main" val="1216711966"/>
              </p:ext>
            </p:extLst>
          </p:nvPr>
        </p:nvGraphicFramePr>
        <p:xfrm>
          <a:off x="614699" y="1082888"/>
          <a:ext cx="3796200" cy="5103600"/>
        </p:xfrm>
        <a:graphic>
          <a:graphicData uri="http://schemas.openxmlformats.org/drawingml/2006/table">
            <a:tbl>
              <a:tblPr>
                <a:noFill/>
                <a:tableStyleId>{D8BEB205-9E6C-4CA3-81E8-D7258464F8D8}</a:tableStyleId>
              </a:tblPr>
              <a:tblGrid>
                <a:gridCol w="256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9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lang="ru-RU" sz="12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регионов</a:t>
                      </a:r>
                      <a:endParaRPr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r>
                        <a:rPr lang="ru-RU" sz="12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центров</a:t>
                      </a:r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Ярославская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Калининградская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ХМАО-Югра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Удмуртская Республика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Новосибирская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Липецкая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Кемеровская область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Самарская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Пензенская область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Нижегородская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Волгоградская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Калужская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Ульяновская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Красноярский край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Республика Татарстан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Тульская область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Мурманская область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Алтайский край</a:t>
                      </a:r>
                      <a:endParaRPr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Воронежская область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DE20148-1FB5-64BF-BA30-A8B3863CDEBE}"/>
              </a:ext>
            </a:extLst>
          </p:cNvPr>
          <p:cNvGrpSpPr/>
          <p:nvPr/>
        </p:nvGrpSpPr>
        <p:grpSpPr>
          <a:xfrm>
            <a:off x="5375992" y="1027359"/>
            <a:ext cx="6086833" cy="5159129"/>
            <a:chOff x="5029962" y="1069440"/>
            <a:chExt cx="6086833" cy="5159129"/>
          </a:xfrm>
        </p:grpSpPr>
        <p:sp>
          <p:nvSpPr>
            <p:cNvPr id="363" name="Google Shape;363;p4"/>
            <p:cNvSpPr txBox="1"/>
            <p:nvPr/>
          </p:nvSpPr>
          <p:spPr>
            <a:xfrm>
              <a:off x="5029962" y="1069440"/>
              <a:ext cx="2988000" cy="2520000"/>
            </a:xfrm>
            <a:prstGeom prst="roundRect">
              <a:avLst>
                <a:gd name="adj" fmla="val 2959"/>
              </a:avLst>
            </a:prstGeom>
            <a:noFill/>
            <a:ln>
              <a:solidFill>
                <a:srgbClr val="FF8F1D"/>
              </a:solidFill>
            </a:ln>
          </p:spPr>
          <p:txBody>
            <a:bodyPr spcFirstLastPara="1" wrap="square" lIns="36000" tIns="46800" rIns="36000" bIns="46800" anchor="t" anchorCtr="0">
              <a:noAutofit/>
            </a:bodyPr>
            <a:lstStyle/>
            <a:p>
              <a:pPr marL="0" marR="0" lvl="0" indent="0" rtl="0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1800" dirty="0">
                  <a:solidFill>
                    <a:srgbClr val="FF8F1D"/>
                  </a:solidFill>
                  <a:latin typeface="Verdana Pro SemiBold" panose="020B0704030504040204" pitchFamily="34" charset="0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А</a:t>
              </a:r>
              <a:r>
                <a:rPr lang="ru-RU" sz="1800" dirty="0">
                  <a:solidFill>
                    <a:srgbClr val="FF8F1D"/>
                  </a:solidFill>
                  <a:latin typeface="Verdana Pro SemiBold" panose="020B0704030504040204" pitchFamily="34" charset="0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ктивисты Программы</a:t>
              </a:r>
              <a:endParaRPr sz="1800" dirty="0">
                <a:solidFill>
                  <a:srgbClr val="FF8F1D"/>
                </a:solidFill>
                <a:latin typeface="Verdana Pro SemiBold" panose="020B0704030504040204" pitchFamily="34" charset="0"/>
              </a:endParaRPr>
            </a:p>
            <a:p>
              <a:pPr marL="452438" marR="0" lvl="0" indent="-285750" algn="l" rtl="0">
                <a:spcBef>
                  <a:spcPts val="600"/>
                </a:spcBef>
                <a:spcAft>
                  <a:spcPts val="600"/>
                </a:spcAft>
                <a:buClr>
                  <a:srgbClr val="FF8F1D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ТОП+Кубрик+ФИП: 1 ОО</a:t>
              </a:r>
              <a:endParaRPr sz="1200" dirty="0">
                <a:solidFill>
                  <a:srgbClr val="FF8F1D"/>
                </a:solidFill>
                <a:latin typeface="Verdana Pro" panose="020B0604030504040204" pitchFamily="34" charset="0"/>
              </a:endParaRPr>
            </a:p>
            <a:p>
              <a:pPr marL="452438" marR="0" lvl="0" indent="-285750" algn="l" rtl="0">
                <a:spcBef>
                  <a:spcPts val="600"/>
                </a:spcBef>
                <a:spcAft>
                  <a:spcPts val="600"/>
                </a:spcAft>
                <a:buClr>
                  <a:srgbClr val="FF8F1D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 err="1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ТОПы+ФИП</a:t>
              </a:r>
              <a:r>
                <a:rPr lang="ru-RU" dirty="0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: 4 ОО</a:t>
              </a:r>
              <a:endParaRPr sz="1200" dirty="0">
                <a:solidFill>
                  <a:srgbClr val="FF8F1D"/>
                </a:solidFill>
                <a:latin typeface="Verdana Pro" panose="020B0604030504040204" pitchFamily="34" charset="0"/>
              </a:endParaRPr>
            </a:p>
            <a:p>
              <a:pPr marL="452438" marR="0" lvl="0" indent="-285750" algn="l" rtl="0">
                <a:spcBef>
                  <a:spcPts val="600"/>
                </a:spcBef>
                <a:spcAft>
                  <a:spcPts val="600"/>
                </a:spcAft>
                <a:buClr>
                  <a:srgbClr val="FF8F1D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 err="1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Кубрик+ФИП</a:t>
              </a:r>
              <a:r>
                <a:rPr lang="ru-RU" dirty="0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: 1 ОО</a:t>
              </a:r>
              <a:endParaRPr sz="1200" dirty="0">
                <a:solidFill>
                  <a:srgbClr val="FF8F1D"/>
                </a:solidFill>
                <a:latin typeface="Verdana Pro" panose="020B0604030504040204" pitchFamily="34" charset="0"/>
              </a:endParaRPr>
            </a:p>
            <a:p>
              <a:pPr marL="452438" marR="0" lvl="0" indent="-285750" algn="l" rtl="0">
                <a:spcBef>
                  <a:spcPts val="600"/>
                </a:spcBef>
                <a:spcAft>
                  <a:spcPts val="600"/>
                </a:spcAft>
                <a:buClr>
                  <a:srgbClr val="FF8F1D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 err="1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ТОПы</a:t>
              </a:r>
              <a:r>
                <a:rPr lang="ru-RU" dirty="0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: 7 ОО</a:t>
              </a:r>
              <a:endParaRPr sz="1200" dirty="0">
                <a:solidFill>
                  <a:srgbClr val="FF8F1D"/>
                </a:solidFill>
                <a:latin typeface="Verdana Pro" panose="020B0604030504040204" pitchFamily="34" charset="0"/>
              </a:endParaRPr>
            </a:p>
            <a:p>
              <a:pPr marL="452438" marR="0" lvl="0" indent="-285750" algn="l" rtl="0">
                <a:spcBef>
                  <a:spcPts val="600"/>
                </a:spcBef>
                <a:spcAft>
                  <a:spcPts val="600"/>
                </a:spcAft>
                <a:buClr>
                  <a:srgbClr val="FF8F1D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FF8F1D"/>
                  </a:solidFill>
                  <a:latin typeface="Verdana Pro" panose="020B0604030504040204" pitchFamily="34" charset="0"/>
                  <a:sym typeface="Arial"/>
                </a:rPr>
                <a:t>Кубрики: 2 ОО</a:t>
              </a:r>
              <a:endParaRPr sz="1200" dirty="0">
                <a:solidFill>
                  <a:srgbClr val="FF8F1D"/>
                </a:solidFill>
                <a:latin typeface="Verdana Pro" panose="020B0604030504040204" pitchFamily="34" charset="0"/>
              </a:endParaRPr>
            </a:p>
          </p:txBody>
        </p:sp>
        <p:sp>
          <p:nvSpPr>
            <p:cNvPr id="364" name="Google Shape;364;p4"/>
            <p:cNvSpPr txBox="1"/>
            <p:nvPr/>
          </p:nvSpPr>
          <p:spPr>
            <a:xfrm>
              <a:off x="8128795" y="1069440"/>
              <a:ext cx="2988000" cy="2520000"/>
            </a:xfrm>
            <a:prstGeom prst="roundRect">
              <a:avLst>
                <a:gd name="adj" fmla="val 3765"/>
              </a:avLst>
            </a:prstGeom>
            <a:gradFill>
              <a:gsLst>
                <a:gs pos="0">
                  <a:srgbClr val="FF7201"/>
                </a:gs>
                <a:gs pos="100000">
                  <a:srgbClr val="FFC802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>
                <a:spcBef>
                  <a:spcPts val="600"/>
                </a:spcBef>
                <a:buClr>
                  <a:srgbClr val="269541"/>
                </a:buClr>
                <a:buSzPts val="1400"/>
              </a:pPr>
              <a:r>
                <a:rPr lang="ru-RU" sz="1800" dirty="0">
                  <a:solidFill>
                    <a:schemeClr val="bg1"/>
                  </a:solidFill>
                  <a:latin typeface="Verdana Pro SemiBold" panose="020B0704030504040204" pitchFamily="34" charset="0"/>
                </a:rPr>
                <a:t>Профиль команд</a:t>
              </a:r>
            </a:p>
            <a:p>
              <a:pPr marL="298450" indent="-285750">
                <a:spcBef>
                  <a:spcPts val="800"/>
                </a:spcBef>
                <a:spcAft>
                  <a:spcPts val="600"/>
                </a:spcAft>
                <a:buClr>
                  <a:schemeClr val="bg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49 женщин, 8 мужчин - руководителей ОО</a:t>
              </a:r>
            </a:p>
            <a:p>
              <a:pPr marL="298450" indent="-285750">
                <a:spcBef>
                  <a:spcPts val="800"/>
                </a:spcBef>
                <a:spcAft>
                  <a:spcPts val="600"/>
                </a:spcAft>
                <a:buClr>
                  <a:schemeClr val="bg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52 года - ср. возраст руководителя ОО</a:t>
              </a:r>
              <a:endParaRPr dirty="0">
                <a:solidFill>
                  <a:schemeClr val="bg1"/>
                </a:solidFill>
                <a:latin typeface="Verdana Pro" panose="020B0604030504040204" pitchFamily="34" charset="0"/>
              </a:endParaRPr>
            </a:p>
            <a:p>
              <a:pPr marL="298450" indent="-285750">
                <a:spcBef>
                  <a:spcPts val="800"/>
                </a:spcBef>
                <a:spcAft>
                  <a:spcPts val="600"/>
                </a:spcAft>
                <a:buClr>
                  <a:schemeClr val="bg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43 года - ср. возраст команды ОО</a:t>
              </a:r>
              <a:endParaRPr dirty="0">
                <a:solidFill>
                  <a:schemeClr val="bg1"/>
                </a:solidFill>
                <a:latin typeface="Verdana Pro" panose="020B0604030504040204" pitchFamily="34" charset="0"/>
              </a:endParaRPr>
            </a:p>
          </p:txBody>
        </p:sp>
        <p:sp>
          <p:nvSpPr>
            <p:cNvPr id="6" name="Google Shape;358;p4">
              <a:extLst>
                <a:ext uri="{FF2B5EF4-FFF2-40B4-BE49-F238E27FC236}">
                  <a16:creationId xmlns:a16="http://schemas.microsoft.com/office/drawing/2014/main" id="{A187E175-2039-B5F2-A5B6-D831E2109744}"/>
                </a:ext>
              </a:extLst>
            </p:cNvPr>
            <p:cNvSpPr txBox="1"/>
            <p:nvPr/>
          </p:nvSpPr>
          <p:spPr>
            <a:xfrm>
              <a:off x="8128795" y="3708569"/>
              <a:ext cx="2988000" cy="2520000"/>
            </a:xfrm>
            <a:prstGeom prst="roundRect">
              <a:avLst>
                <a:gd name="adj" fmla="val 2153"/>
              </a:avLst>
            </a:prstGeom>
            <a:gradFill>
              <a:gsLst>
                <a:gs pos="0">
                  <a:srgbClr val="20A039"/>
                </a:gs>
                <a:gs pos="100000">
                  <a:srgbClr val="0CC711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FD8F01"/>
                </a:buClr>
                <a:buSzPts val="1600"/>
              </a:pPr>
              <a:r>
                <a:rPr lang="ru-RU" sz="1800" dirty="0">
                  <a:solidFill>
                    <a:schemeClr val="bg1"/>
                  </a:solidFill>
                  <a:latin typeface="Verdana Pro SemiBold" panose="020B0704030504040204" pitchFamily="34" charset="0"/>
                </a:rPr>
                <a:t>ЦРЛП по типу ОО</a:t>
              </a:r>
              <a:endParaRPr lang="ru-RU" sz="1800" dirty="0">
                <a:solidFill>
                  <a:schemeClr val="bg1"/>
                </a:solidFill>
                <a:latin typeface="Verdana Pro SemiBold" panose="020B0704030504040204" pitchFamily="34" charset="0"/>
                <a:sym typeface="Arial"/>
              </a:endParaRPr>
            </a:p>
            <a:p>
              <a:pPr marL="285750" marR="0" lvl="0" indent="-285750" algn="l" rtl="0">
                <a:spcAft>
                  <a:spcPts val="0"/>
                </a:spcAft>
                <a:buClr>
                  <a:schemeClr val="bg1"/>
                </a:buClr>
                <a:buSzPts val="1600"/>
                <a:buFont typeface="Arial"/>
                <a:buChar char="•"/>
              </a:pPr>
              <a:endParaRPr dirty="0">
                <a:solidFill>
                  <a:schemeClr val="bg1"/>
                </a:solidFill>
                <a:latin typeface="Verdana Pro Light" panose="020B0304030504040204" pitchFamily="34" charset="0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2C5AD1DA-F01E-751A-DE8D-C1E297FA1011}"/>
                </a:ext>
              </a:extLst>
            </p:cNvPr>
            <p:cNvGrpSpPr/>
            <p:nvPr/>
          </p:nvGrpSpPr>
          <p:grpSpPr>
            <a:xfrm>
              <a:off x="5029962" y="3708569"/>
              <a:ext cx="2988000" cy="2520000"/>
              <a:chOff x="5029962" y="3708569"/>
              <a:chExt cx="2988000" cy="2520000"/>
            </a:xfrm>
          </p:grpSpPr>
          <p:sp>
            <p:nvSpPr>
              <p:cNvPr id="358" name="Google Shape;358;p4"/>
              <p:cNvSpPr txBox="1"/>
              <p:nvPr/>
            </p:nvSpPr>
            <p:spPr>
              <a:xfrm>
                <a:off x="5029962" y="3708569"/>
                <a:ext cx="2988000" cy="2520000"/>
              </a:xfrm>
              <a:prstGeom prst="roundRect">
                <a:avLst>
                  <a:gd name="adj" fmla="val 3362"/>
                </a:avLst>
              </a:prstGeom>
              <a:gradFill>
                <a:gsLst>
                  <a:gs pos="0">
                    <a:srgbClr val="289443"/>
                  </a:gs>
                  <a:gs pos="100000">
                    <a:srgbClr val="16B722"/>
                  </a:gs>
                </a:gsLst>
                <a:lin ang="5400000" scaled="1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ru-RU" sz="1800" dirty="0">
                    <a:solidFill>
                      <a:schemeClr val="bg1"/>
                    </a:solidFill>
                    <a:latin typeface="Verdana Pro SemiBold" panose="020B0704030504040204" pitchFamily="34" charset="0"/>
                  </a:rPr>
                  <a:t>ЦРЛП по местности</a:t>
                </a:r>
                <a:endParaRPr lang="ru-RU" dirty="0">
                  <a:solidFill>
                    <a:schemeClr val="bg1"/>
                  </a:solidFill>
                  <a:latin typeface="Verdana Pro SemiBold" panose="020B0704030504040204" pitchFamily="34" charset="0"/>
                </a:endParaRPr>
              </a:p>
            </p:txBody>
          </p:sp>
          <p:pic>
            <p:nvPicPr>
              <p:cNvPr id="8" name="Рисунок 7" descr="Город со сплошной заливкой">
                <a:extLst>
                  <a:ext uri="{FF2B5EF4-FFF2-40B4-BE49-F238E27FC236}">
                    <a16:creationId xmlns:a16="http://schemas.microsoft.com/office/drawing/2014/main" id="{AC0477C8-57A4-2D41-1A4A-AEAD33417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97342" y="4346876"/>
                <a:ext cx="367199" cy="36719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155C87-5EC2-E0A1-6254-D2EBE8FCA77F}"/>
                  </a:ext>
                </a:extLst>
              </p:cNvPr>
              <p:cNvSpPr txBox="1"/>
              <p:nvPr/>
            </p:nvSpPr>
            <p:spPr>
              <a:xfrm>
                <a:off x="5645995" y="4346876"/>
                <a:ext cx="225002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ts val="1600"/>
                </a:pPr>
                <a:r>
                  <a:rPr lang="ru-RU" dirty="0">
                    <a:solidFill>
                      <a:schemeClr val="bg1"/>
                    </a:solidFill>
                    <a:latin typeface="Verdana Pro" panose="020B0604030504040204" pitchFamily="34" charset="0"/>
                    <a:sym typeface="Arial"/>
                  </a:rPr>
                  <a:t>городские: 45</a:t>
                </a:r>
                <a:endParaRPr lang="ru-RU" dirty="0">
                  <a:solidFill>
                    <a:schemeClr val="bg1"/>
                  </a:solidFill>
                  <a:latin typeface="Verdana Pro" panose="020B0604030504040204" pitchFamily="34" charset="0"/>
                </a:endParaRPr>
              </a:p>
              <a:p>
                <a:pPr marL="182563" marR="0" lvl="1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  <a:buSzPts val="1600"/>
                </a:pPr>
                <a:r>
                  <a:rPr lang="ru-RU" b="0" u="none" strike="noStrike" cap="none" dirty="0">
                    <a:solidFill>
                      <a:schemeClr val="bg1"/>
                    </a:solidFill>
                    <a:latin typeface="Verdana Pro Light" panose="020B0304030504040204" pitchFamily="34" charset="0"/>
                    <a:sym typeface="Arial"/>
                  </a:rPr>
                  <a:t>из них столичные: 26</a:t>
                </a:r>
                <a:endParaRPr lang="ru-RU" dirty="0">
                  <a:solidFill>
                    <a:schemeClr val="bg1"/>
                  </a:solidFill>
                  <a:latin typeface="Verdana Pro Light" panose="020B03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2D443-DF9A-181A-1F52-69EBA7063AF5}"/>
                  </a:ext>
                </a:extLst>
              </p:cNvPr>
              <p:cNvSpPr txBox="1"/>
              <p:nvPr/>
            </p:nvSpPr>
            <p:spPr>
              <a:xfrm>
                <a:off x="5645995" y="5191245"/>
                <a:ext cx="2011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rtl="0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ts val="1600"/>
                </a:pPr>
                <a:r>
                  <a:rPr lang="ru-RU" dirty="0">
                    <a:solidFill>
                      <a:schemeClr val="bg1"/>
                    </a:solidFill>
                    <a:latin typeface="Verdana Pro" panose="020B0604030504040204" pitchFamily="34" charset="0"/>
                  </a:rPr>
                  <a:t>с</a:t>
                </a:r>
                <a:r>
                  <a:rPr lang="ru-RU" dirty="0">
                    <a:solidFill>
                      <a:schemeClr val="bg1"/>
                    </a:solidFill>
                    <a:latin typeface="Verdana Pro" panose="020B0604030504040204" pitchFamily="34" charset="0"/>
                    <a:sym typeface="Arial"/>
                  </a:rPr>
                  <a:t>ельские: 12</a:t>
                </a:r>
              </a:p>
            </p:txBody>
          </p:sp>
          <p:pic>
            <p:nvPicPr>
              <p:cNvPr id="12" name="Рисунок 11" descr="Пейзаж холма со сплошной заливкой">
                <a:extLst>
                  <a:ext uri="{FF2B5EF4-FFF2-40B4-BE49-F238E27FC236}">
                    <a16:creationId xmlns:a16="http://schemas.microsoft.com/office/drawing/2014/main" id="{7469EA4B-592D-CD42-75EC-A1A0BE087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97342" y="5105245"/>
                <a:ext cx="367199" cy="367199"/>
              </a:xfrm>
              <a:prstGeom prst="rect">
                <a:avLst/>
              </a:prstGeom>
            </p:spPr>
          </p:pic>
        </p:grpSp>
        <p:pic>
          <p:nvPicPr>
            <p:cNvPr id="15" name="Рисунок 14" descr="Плюшевая игрушка со сплошной заливкой">
              <a:extLst>
                <a:ext uri="{FF2B5EF4-FFF2-40B4-BE49-F238E27FC236}">
                  <a16:creationId xmlns:a16="http://schemas.microsoft.com/office/drawing/2014/main" id="{119DB3BF-9B05-1360-2667-50A47E07D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33335" y="5631105"/>
              <a:ext cx="346705" cy="3467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2A07CF-1C67-EEAC-A29A-79C5D73ABE3D}"/>
                </a:ext>
              </a:extLst>
            </p:cNvPr>
            <p:cNvSpPr txBox="1"/>
            <p:nvPr/>
          </p:nvSpPr>
          <p:spPr>
            <a:xfrm>
              <a:off x="8581099" y="5670240"/>
              <a:ext cx="2250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spcAft>
                  <a:spcPts val="0"/>
                </a:spcAft>
                <a:buClr>
                  <a:schemeClr val="bg1"/>
                </a:buClr>
                <a:buSzPts val="1600"/>
              </a:pPr>
              <a:r>
                <a:rPr lang="ru-RU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детские сады: 15</a:t>
              </a:r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C4FCB5-A173-1D91-BE6A-6953A75322BF}"/>
                </a:ext>
              </a:extLst>
            </p:cNvPr>
            <p:cNvSpPr txBox="1"/>
            <p:nvPr/>
          </p:nvSpPr>
          <p:spPr>
            <a:xfrm>
              <a:off x="8581099" y="4190983"/>
              <a:ext cx="22500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rtl="0">
                <a:spcAft>
                  <a:spcPts val="0"/>
                </a:spcAft>
                <a:buClr>
                  <a:schemeClr val="bg1"/>
                </a:buClr>
                <a:buSzPts val="1600"/>
              </a:pPr>
              <a:r>
                <a:rPr lang="ru-RU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школы: 42</a:t>
              </a:r>
            </a:p>
            <a:p>
              <a:pPr marL="182563" lvl="3">
                <a:buClr>
                  <a:srgbClr val="FD8F01"/>
                </a:buClr>
                <a:buSzPts val="1600"/>
              </a:pPr>
              <a:r>
                <a:rPr lang="ru-RU" dirty="0">
                  <a:solidFill>
                    <a:schemeClr val="bg1"/>
                  </a:solidFill>
                  <a:latin typeface="Verdana Pro Light" panose="020B0304030504040204" pitchFamily="34" charset="0"/>
                </a:rPr>
                <a:t>с</a:t>
              </a:r>
              <a:r>
                <a:rPr lang="ru-RU" dirty="0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татусные: 16</a:t>
              </a:r>
              <a:endParaRPr lang="ru-RU" dirty="0">
                <a:solidFill>
                  <a:schemeClr val="bg1"/>
                </a:solidFill>
                <a:latin typeface="Verdana Pro Light" panose="020B0304030504040204" pitchFamily="34" charset="0"/>
              </a:endParaRPr>
            </a:p>
            <a:p>
              <a:pPr marL="182563" lvl="3"/>
              <a:r>
                <a:rPr lang="ru-RU" sz="1100" dirty="0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(гимназии, лицеи, ЦО, </a:t>
              </a:r>
              <a:r>
                <a:rPr lang="ru-RU" sz="1100" dirty="0" err="1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пролицей</a:t>
              </a:r>
              <a:r>
                <a:rPr lang="ru-RU" sz="1100" dirty="0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)</a:t>
              </a:r>
              <a:endParaRPr lang="ru-RU" sz="1100" dirty="0">
                <a:solidFill>
                  <a:schemeClr val="bg1"/>
                </a:solidFill>
                <a:latin typeface="Verdana Pro Light" panose="020B0304030504040204" pitchFamily="34" charset="0"/>
              </a:endParaRPr>
            </a:p>
            <a:p>
              <a:pPr marL="182563" lvl="3">
                <a:spcBef>
                  <a:spcPts val="600"/>
                </a:spcBef>
                <a:buClr>
                  <a:srgbClr val="FD8F01"/>
                </a:buClr>
                <a:buSzPts val="1600"/>
              </a:pPr>
              <a:r>
                <a:rPr lang="ru-RU" dirty="0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СОШ: 25</a:t>
              </a:r>
              <a:endParaRPr lang="ru-RU" dirty="0">
                <a:solidFill>
                  <a:schemeClr val="bg1"/>
                </a:solidFill>
                <a:latin typeface="Verdana Pro Light" panose="020B0304030504040204" pitchFamily="34" charset="0"/>
              </a:endParaRPr>
            </a:p>
            <a:p>
              <a:pPr marL="182563" lvl="3">
                <a:spcBef>
                  <a:spcPts val="600"/>
                </a:spcBef>
                <a:buClr>
                  <a:srgbClr val="FD8F01"/>
                </a:buClr>
                <a:buSzPts val="1600"/>
              </a:pPr>
              <a:r>
                <a:rPr lang="ru-RU" dirty="0">
                  <a:solidFill>
                    <a:schemeClr val="bg1"/>
                  </a:solidFill>
                  <a:latin typeface="Verdana Pro Light" panose="020B0304030504040204" pitchFamily="34" charset="0"/>
                </a:rPr>
                <a:t>н</a:t>
              </a:r>
              <a:r>
                <a:rPr lang="ru-RU" dirty="0">
                  <a:solidFill>
                    <a:schemeClr val="bg1"/>
                  </a:solidFill>
                  <a:latin typeface="Verdana Pro Light" panose="020B0304030504040204" pitchFamily="34" charset="0"/>
                  <a:sym typeface="Arial"/>
                </a:rPr>
                <a:t>ачальная школа: 1</a:t>
              </a:r>
              <a:endParaRPr lang="ru-RU" dirty="0"/>
            </a:p>
          </p:txBody>
        </p:sp>
        <p:pic>
          <p:nvPicPr>
            <p:cNvPr id="19" name="Рисунок 18" descr="Школа со сплошной заливкой">
              <a:extLst>
                <a:ext uri="{FF2B5EF4-FFF2-40B4-BE49-F238E27FC236}">
                  <a16:creationId xmlns:a16="http://schemas.microsoft.com/office/drawing/2014/main" id="{499648A0-1D97-C5E5-CFD2-A22DB1FF6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13900" y="4163277"/>
              <a:ext cx="367199" cy="36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87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2;p6">
            <a:extLst>
              <a:ext uri="{FF2B5EF4-FFF2-40B4-BE49-F238E27FC236}">
                <a16:creationId xmlns:a16="http://schemas.microsoft.com/office/drawing/2014/main" id="{15CAB4E7-1C90-E48F-8BA9-350FAF9A4239}"/>
              </a:ext>
            </a:extLst>
          </p:cNvPr>
          <p:cNvSpPr txBox="1"/>
          <p:nvPr/>
        </p:nvSpPr>
        <p:spPr>
          <a:xfrm>
            <a:off x="1141900" y="365180"/>
            <a:ext cx="101241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Планируемый результат деятельности ЦРЛП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542505-E6C0-7868-50A0-51E70F3FE4B3}"/>
              </a:ext>
            </a:extLst>
          </p:cNvPr>
          <p:cNvSpPr txBox="1"/>
          <p:nvPr/>
        </p:nvSpPr>
        <p:spPr>
          <a:xfrm>
            <a:off x="6996100" y="5374066"/>
            <a:ext cx="4101859" cy="78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2937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еще характеристики образовательного решения вы считаете значимыми в рамках Программы по РЛП?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D52D859-43DB-1A56-F015-1D3FBA9E9F98}"/>
              </a:ext>
            </a:extLst>
          </p:cNvPr>
          <p:cNvGrpSpPr/>
          <p:nvPr/>
        </p:nvGrpSpPr>
        <p:grpSpPr>
          <a:xfrm>
            <a:off x="6406118" y="1376772"/>
            <a:ext cx="5320435" cy="2324001"/>
            <a:chOff x="6334105" y="1766077"/>
            <a:chExt cx="5320435" cy="2324001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FD5109DE-C453-DF67-97BD-735D6C4DFB1D}"/>
                </a:ext>
              </a:extLst>
            </p:cNvPr>
            <p:cNvGrpSpPr/>
            <p:nvPr/>
          </p:nvGrpSpPr>
          <p:grpSpPr>
            <a:xfrm>
              <a:off x="7140111" y="1766077"/>
              <a:ext cx="3852428" cy="2324001"/>
              <a:chOff x="6222468" y="3043622"/>
              <a:chExt cx="3852428" cy="2324001"/>
            </a:xfrm>
            <a:effectLst/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23AEE8-E433-8CE8-6278-984354267C4D}"/>
                  </a:ext>
                </a:extLst>
              </p:cNvPr>
              <p:cNvSpPr txBox="1"/>
              <p:nvPr/>
            </p:nvSpPr>
            <p:spPr>
              <a:xfrm>
                <a:off x="7396637" y="3043622"/>
                <a:ext cx="1710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уникальное</a:t>
                </a:r>
                <a:endParaRPr lang="ru-RU" b="1" dirty="0">
                  <a:solidFill>
                    <a:schemeClr val="tx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58F1CB-8745-972D-593F-3DD4AFA2A174}"/>
                  </a:ext>
                </a:extLst>
              </p:cNvPr>
              <p:cNvSpPr txBox="1"/>
              <p:nvPr/>
            </p:nvSpPr>
            <p:spPr>
              <a:xfrm>
                <a:off x="6226624" y="3547678"/>
                <a:ext cx="1710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модельное</a:t>
                </a:r>
                <a:endParaRPr lang="ru-RU" b="1" dirty="0">
                  <a:solidFill>
                    <a:schemeClr val="tx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303BAC-B095-FEB2-FE1A-35C8F4939A67}"/>
                  </a:ext>
                </a:extLst>
              </p:cNvPr>
              <p:cNvSpPr txBox="1"/>
              <p:nvPr/>
            </p:nvSpPr>
            <p:spPr>
              <a:xfrm>
                <a:off x="8292869" y="3743957"/>
                <a:ext cx="1710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эффективное</a:t>
                </a:r>
                <a:endParaRPr lang="ru-RU" b="1" dirty="0">
                  <a:solidFill>
                    <a:schemeClr val="tx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37468E-C44D-D2D0-A343-1E5623BDEB47}"/>
                  </a:ext>
                </a:extLst>
              </p:cNvPr>
              <p:cNvSpPr txBox="1"/>
              <p:nvPr/>
            </p:nvSpPr>
            <p:spPr>
              <a:xfrm>
                <a:off x="8364877" y="5059846"/>
                <a:ext cx="1710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обоснованное</a:t>
                </a:r>
                <a:endParaRPr lang="ru-RU" b="1" dirty="0">
                  <a:solidFill>
                    <a:schemeClr val="tx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B165B7-31B1-9120-0FC8-B7D0BBD14E04}"/>
                  </a:ext>
                </a:extLst>
              </p:cNvPr>
              <p:cNvSpPr txBox="1"/>
              <p:nvPr/>
            </p:nvSpPr>
            <p:spPr>
              <a:xfrm>
                <a:off x="6222468" y="4771814"/>
                <a:ext cx="2035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воспроизводимое</a:t>
                </a:r>
                <a:endParaRPr lang="ru-RU" b="1" dirty="0">
                  <a:solidFill>
                    <a:schemeClr val="tx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28AA02-922F-7BDC-1D62-E2C2BD2EB70C}"/>
                </a:ext>
              </a:extLst>
            </p:cNvPr>
            <p:cNvSpPr txBox="1"/>
            <p:nvPr/>
          </p:nvSpPr>
          <p:spPr>
            <a:xfrm>
              <a:off x="6334105" y="2882201"/>
              <a:ext cx="5320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>
                      <a:lumMod val="2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Образовательное решение</a:t>
              </a:r>
              <a:endParaRPr lang="ru-RU" sz="2000" b="1" dirty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4305BF-F270-3DE0-903C-5B3B75F5B80A}"/>
              </a:ext>
            </a:extLst>
          </p:cNvPr>
          <p:cNvSpPr txBox="1"/>
          <p:nvPr/>
        </p:nvSpPr>
        <p:spPr>
          <a:xfrm>
            <a:off x="610565" y="1195215"/>
            <a:ext cx="4687407" cy="3502150"/>
          </a:xfrm>
          <a:prstGeom prst="roundRect">
            <a:avLst>
              <a:gd name="adj" fmla="val 635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no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Создание, описание, представление 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профессиональном сообществе образовательного решения, связанного </a:t>
            </a:r>
            <a:br>
              <a:rPr lang="ru-RU" b="1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развитием личностного потенциала в: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обучении,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воспитании,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коррекционно-развивающей деятельности,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наставничестве,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социальном взаимодействии,</a:t>
            </a:r>
          </a:p>
          <a:p>
            <a:pPr marL="893763" lvl="0" indent="-3429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психолого-педагогическом сопровождении и др.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15F1EF6-4CA6-BED5-DEEF-A2E6CE3A45FC}"/>
              </a:ext>
            </a:extLst>
          </p:cNvPr>
          <p:cNvGrpSpPr/>
          <p:nvPr/>
        </p:nvGrpSpPr>
        <p:grpSpPr>
          <a:xfrm>
            <a:off x="721639" y="5085184"/>
            <a:ext cx="4749278" cy="1151061"/>
            <a:chOff x="716714" y="5035427"/>
            <a:chExt cx="4749278" cy="115106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B795AA-DC6F-D021-EC39-44027EE247C8}"/>
                </a:ext>
              </a:extLst>
            </p:cNvPr>
            <p:cNvSpPr txBox="1"/>
            <p:nvPr/>
          </p:nvSpPr>
          <p:spPr>
            <a:xfrm>
              <a:off x="716714" y="5035427"/>
              <a:ext cx="21637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25000"/>
                    </a:schemeClr>
                  </a:solidFill>
                  <a:latin typeface="Verdana Pro" panose="020B0604030504040204" pitchFamily="34" charset="0"/>
                  <a:cs typeface="Times New Roman" panose="02020603050405020304" pitchFamily="18" charset="0"/>
                </a:rPr>
                <a:t>Примеры представления образовательных решений: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0E6ECF-E8B1-4276-CAFA-75388684E31E}"/>
                </a:ext>
              </a:extLst>
            </p:cNvPr>
            <p:cNvSpPr txBox="1"/>
            <p:nvPr/>
          </p:nvSpPr>
          <p:spPr>
            <a:xfrm>
              <a:off x="2777784" y="5724823"/>
              <a:ext cx="1323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>
                      <a:lumMod val="25000"/>
                    </a:schemeClr>
                  </a:solidFill>
                  <a:latin typeface="Verdana Pro" panose="020B060403050404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ТОП 12 идей (2020 год)</a:t>
              </a:r>
              <a:r>
                <a:rPr lang="en-US" sz="1200" dirty="0">
                  <a:solidFill>
                    <a:schemeClr val="tx2">
                      <a:lumMod val="25000"/>
                    </a:schemeClr>
                  </a:solidFill>
                  <a:latin typeface="Verdana Pro" panose="020B0604030504040204" pitchFamily="34" charset="0"/>
                </a:rPr>
                <a:t> </a:t>
              </a:r>
              <a:endParaRPr lang="ru-RU" sz="1200" dirty="0">
                <a:solidFill>
                  <a:schemeClr val="tx2">
                    <a:lumMod val="25000"/>
                  </a:schemeClr>
                </a:solidFill>
                <a:latin typeface="Verdana Pro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70EB11-951A-8460-CE0D-3181E0081A51}"/>
                </a:ext>
              </a:extLst>
            </p:cNvPr>
            <p:cNvSpPr txBox="1"/>
            <p:nvPr/>
          </p:nvSpPr>
          <p:spPr>
            <a:xfrm>
              <a:off x="4284127" y="5724823"/>
              <a:ext cx="1181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>
                      <a:lumMod val="25000"/>
                    </a:schemeClr>
                  </a:solidFill>
                  <a:latin typeface="Verdana Pro" panose="020B060403050404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ТОП 8 идей (2021 год)</a:t>
              </a:r>
              <a:r>
                <a:rPr lang="ru-RU" sz="1200" dirty="0">
                  <a:solidFill>
                    <a:schemeClr val="tx2">
                      <a:lumMod val="25000"/>
                    </a:schemeClr>
                  </a:solidFill>
                  <a:latin typeface="Verdana Pro" panose="020B0604030504040204" pitchFamily="34" charset="0"/>
                </a:rPr>
                <a:t> 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8013C-178C-EE4D-DDDA-260CB2A9EA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7354" y="4972718"/>
            <a:ext cx="792000" cy="79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4E4B1B-0201-03E4-3A68-967F042904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5972" y="498609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09168AB-249C-34B9-D660-058EAEEC8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49" y="1291198"/>
            <a:ext cx="6087558" cy="1093686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" bIns="72000">
            <a:noAutofit/>
          </a:bodyPr>
          <a:lstStyle/>
          <a:p>
            <a:pPr marL="841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Образовательное решение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– </a:t>
            </a:r>
          </a:p>
          <a:p>
            <a:pPr marL="841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запланированное конкретное изменение в ОО, направленное на развитие личностного потенциала </a:t>
            </a:r>
          </a:p>
        </p:txBody>
      </p:sp>
      <p:sp>
        <p:nvSpPr>
          <p:cNvPr id="3" name="Google Shape;422;p6">
            <a:extLst>
              <a:ext uri="{FF2B5EF4-FFF2-40B4-BE49-F238E27FC236}">
                <a16:creationId xmlns:a16="http://schemas.microsoft.com/office/drawing/2014/main" id="{114B5692-9440-40F1-880A-D014696AC166}"/>
              </a:ext>
            </a:extLst>
          </p:cNvPr>
          <p:cNvSpPr txBox="1"/>
          <p:nvPr/>
        </p:nvSpPr>
        <p:spPr>
          <a:xfrm>
            <a:off x="1145945" y="365180"/>
            <a:ext cx="1079487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Разработка и реализация образовательных решений ЦРЛП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450E8-962C-1F50-10B9-39ADFB584C06}"/>
              </a:ext>
            </a:extLst>
          </p:cNvPr>
          <p:cNvSpPr txBox="1"/>
          <p:nvPr/>
        </p:nvSpPr>
        <p:spPr>
          <a:xfrm>
            <a:off x="623392" y="4869160"/>
            <a:ext cx="2939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E79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конца февраля 2023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AEE3C-1F5E-8FA2-48D5-0F55D0EE72A5}"/>
              </a:ext>
            </a:extLst>
          </p:cNvPr>
          <p:cNvSpPr txBox="1"/>
          <p:nvPr/>
        </p:nvSpPr>
        <p:spPr>
          <a:xfrm>
            <a:off x="4193034" y="4869160"/>
            <a:ext cx="251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sz="1400" dirty="0">
                <a:solidFill>
                  <a:srgbClr val="FE79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концу марта 2023 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BF7CC-3D04-F45A-2C88-1C836C6B0C2D}"/>
              </a:ext>
            </a:extLst>
          </p:cNvPr>
          <p:cNvSpPr txBox="1"/>
          <p:nvPr/>
        </p:nvSpPr>
        <p:spPr>
          <a:xfrm>
            <a:off x="7788188" y="4869160"/>
            <a:ext cx="251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sz="1400" dirty="0">
                <a:solidFill>
                  <a:srgbClr val="FE79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концу июня 2023 г.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4AFC38-9C41-4561-2538-574B96DD8BFF}"/>
              </a:ext>
            </a:extLst>
          </p:cNvPr>
          <p:cNvSpPr txBox="1"/>
          <p:nvPr/>
        </p:nvSpPr>
        <p:spPr>
          <a:xfrm>
            <a:off x="6930153" y="1586330"/>
            <a:ext cx="465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За какой период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: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до конца июня 2023 года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044A2-F07F-EF5E-328C-7B3141798B6C}"/>
              </a:ext>
            </a:extLst>
          </p:cNvPr>
          <p:cNvSpPr txBox="1"/>
          <p:nvPr/>
        </p:nvSpPr>
        <p:spPr>
          <a:xfrm>
            <a:off x="7788188" y="3717032"/>
            <a:ext cx="3996444" cy="830997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Итоговый продукт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: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вариативные форматы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по выбору ЦРЛП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B910E-D909-F947-6F71-807EC7DDDBEC}"/>
              </a:ext>
            </a:extLst>
          </p:cNvPr>
          <p:cNvSpPr txBox="1"/>
          <p:nvPr/>
        </p:nvSpPr>
        <p:spPr>
          <a:xfrm>
            <a:off x="623392" y="2744924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1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D5FF3-103A-EE42-FB52-51110C983D6A}"/>
              </a:ext>
            </a:extLst>
          </p:cNvPr>
          <p:cNvSpPr txBox="1"/>
          <p:nvPr/>
        </p:nvSpPr>
        <p:spPr>
          <a:xfrm>
            <a:off x="623392" y="3717032"/>
            <a:ext cx="309634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Анонс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образовательного </a:t>
            </a:r>
            <a:br>
              <a:rPr lang="ru-RU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7BA52-1C86-54AA-EEE2-F33E9AEE56BD}"/>
              </a:ext>
            </a:extLst>
          </p:cNvPr>
          <p:cNvSpPr txBox="1"/>
          <p:nvPr/>
        </p:nvSpPr>
        <p:spPr>
          <a:xfrm>
            <a:off x="4193034" y="3717032"/>
            <a:ext cx="3199110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Презентация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образовательного </a:t>
            </a:r>
            <a:b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81C92-CE77-1A77-3CF2-632435B0691E}"/>
              </a:ext>
            </a:extLst>
          </p:cNvPr>
          <p:cNvSpPr txBox="1"/>
          <p:nvPr/>
        </p:nvSpPr>
        <p:spPr>
          <a:xfrm>
            <a:off x="4193034" y="2744924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2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8C4DA-E56F-3C73-535E-F757DA92CF0A}"/>
              </a:ext>
            </a:extLst>
          </p:cNvPr>
          <p:cNvSpPr txBox="1"/>
          <p:nvPr/>
        </p:nvSpPr>
        <p:spPr>
          <a:xfrm>
            <a:off x="7788188" y="2744924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3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7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7F5590-E02A-21D4-765A-81CF8AF21EC9}"/>
              </a:ext>
            </a:extLst>
          </p:cNvPr>
          <p:cNvSpPr txBox="1"/>
          <p:nvPr/>
        </p:nvSpPr>
        <p:spPr>
          <a:xfrm>
            <a:off x="6996100" y="5061846"/>
            <a:ext cx="270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262E3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Слайд в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Power Point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A3747-4B76-4B04-4C0C-3FB6A3D4769F}"/>
              </a:ext>
            </a:extLst>
          </p:cNvPr>
          <p:cNvSpPr txBox="1"/>
          <p:nvPr/>
        </p:nvSpPr>
        <p:spPr>
          <a:xfrm>
            <a:off x="1451484" y="5039888"/>
            <a:ext cx="270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Таблица в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0F8B4-DE75-5B8B-F110-45AFB91D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348880"/>
            <a:ext cx="4489271" cy="252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88EC46-60B0-ECC7-4210-40FF28C75537}"/>
              </a:ext>
            </a:extLst>
          </p:cNvPr>
          <p:cNvSpPr txBox="1"/>
          <p:nvPr/>
        </p:nvSpPr>
        <p:spPr>
          <a:xfrm>
            <a:off x="5483932" y="4943611"/>
            <a:ext cx="23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0A15A-EE3D-E358-D71C-B0D0664F3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29" y="2348880"/>
            <a:ext cx="4498025" cy="252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F9BD6-88BB-C483-D7F3-633AB1FBAA0F}"/>
              </a:ext>
            </a:extLst>
          </p:cNvPr>
          <p:cNvSpPr txBox="1"/>
          <p:nvPr/>
        </p:nvSpPr>
        <p:spPr>
          <a:xfrm>
            <a:off x="606425" y="5859027"/>
            <a:ext cx="1043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B7125"/>
                </a:solidFill>
                <a:latin typeface="Verdana Pro" panose="020B0604030504040204" pitchFamily="34" charset="0"/>
              </a:rPr>
              <a:t>До 27 февраля 2023 г. направить на почту </a:t>
            </a:r>
            <a:r>
              <a:rPr lang="en-US" sz="1600" b="1" dirty="0">
                <a:solidFill>
                  <a:srgbClr val="0B7125"/>
                </a:solidFill>
                <a:latin typeface="Verdana Pro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survey@vbudushee.ru</a:t>
            </a:r>
            <a:r>
              <a:rPr lang="en-US" sz="1600" b="1" dirty="0">
                <a:solidFill>
                  <a:srgbClr val="0B7125"/>
                </a:solidFill>
                <a:latin typeface="Verdana Pro" panose="020B0604030504040204" pitchFamily="34" charset="0"/>
              </a:rPr>
              <a:t> </a:t>
            </a:r>
            <a:endParaRPr lang="ru-RU" sz="1600" b="1" dirty="0">
              <a:solidFill>
                <a:srgbClr val="0B7125"/>
              </a:solidFill>
              <a:latin typeface="Verdana Pro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35B5E-496E-BE5B-BB93-24E565B1084B}"/>
              </a:ext>
            </a:extLst>
          </p:cNvPr>
          <p:cNvSpPr txBox="1"/>
          <p:nvPr/>
        </p:nvSpPr>
        <p:spPr>
          <a:xfrm>
            <a:off x="8473959" y="1349892"/>
            <a:ext cx="2711355" cy="707886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Итоговый продукт: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вариативные форматы</a:t>
            </a:r>
          </a:p>
          <a:p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по выбору ЦРЛП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80B3B-3231-A952-FBED-C2C0376875E0}"/>
              </a:ext>
            </a:extLst>
          </p:cNvPr>
          <p:cNvSpPr txBox="1"/>
          <p:nvPr/>
        </p:nvSpPr>
        <p:spPr>
          <a:xfrm>
            <a:off x="623392" y="449525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1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C08557-DF80-0B82-2884-79600F289577}"/>
              </a:ext>
            </a:extLst>
          </p:cNvPr>
          <p:cNvSpPr txBox="1"/>
          <p:nvPr/>
        </p:nvSpPr>
        <p:spPr>
          <a:xfrm>
            <a:off x="623392" y="1241613"/>
            <a:ext cx="3096344" cy="7386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Анонс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образовательного 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3D2130-B2AE-F589-5210-40640A899BB6}"/>
              </a:ext>
            </a:extLst>
          </p:cNvPr>
          <p:cNvSpPr txBox="1"/>
          <p:nvPr/>
        </p:nvSpPr>
        <p:spPr>
          <a:xfrm>
            <a:off x="4497292" y="1349893"/>
            <a:ext cx="3199110" cy="52322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defRPr>
            </a:lvl1pPr>
          </a:lstStyle>
          <a:p>
            <a:r>
              <a:rPr lang="ru-RU" dirty="0"/>
              <a:t>Презентация </a:t>
            </a:r>
            <a:br>
              <a:rPr lang="ru-RU" dirty="0"/>
            </a:br>
            <a:r>
              <a:rPr lang="ru-RU" sz="1200" dirty="0">
                <a:latin typeface="Verdana Pro" panose="020B0604030504040204" pitchFamily="34" charset="0"/>
              </a:rPr>
              <a:t>образовательного решения</a:t>
            </a:r>
            <a:endParaRPr lang="ru-RU" dirty="0">
              <a:latin typeface="Verdana Pro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E290A-AE1B-5E8C-4B95-06EAF8DA9417}"/>
              </a:ext>
            </a:extLst>
          </p:cNvPr>
          <p:cNvSpPr txBox="1"/>
          <p:nvPr/>
        </p:nvSpPr>
        <p:spPr>
          <a:xfrm>
            <a:off x="4497292" y="449525"/>
            <a:ext cx="476737" cy="83099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2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986C2-B2DE-0ECF-1EA8-E9F2AF565631}"/>
              </a:ext>
            </a:extLst>
          </p:cNvPr>
          <p:cNvSpPr txBox="1"/>
          <p:nvPr/>
        </p:nvSpPr>
        <p:spPr>
          <a:xfrm>
            <a:off x="8473959" y="449525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3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77EF13-D6F2-EC52-89EF-C51385D55F1D}"/>
              </a:ext>
            </a:extLst>
          </p:cNvPr>
          <p:cNvSpPr/>
          <p:nvPr/>
        </p:nvSpPr>
        <p:spPr>
          <a:xfrm>
            <a:off x="3921491" y="332656"/>
            <a:ext cx="7124563" cy="1755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7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BBFE303-A16A-906C-2443-B1B59EA1B871}"/>
              </a:ext>
            </a:extLst>
          </p:cNvPr>
          <p:cNvGrpSpPr/>
          <p:nvPr/>
        </p:nvGrpSpPr>
        <p:grpSpPr>
          <a:xfrm>
            <a:off x="6943647" y="3019120"/>
            <a:ext cx="3724861" cy="2210080"/>
            <a:chOff x="6960096" y="3868910"/>
            <a:chExt cx="3724861" cy="2210080"/>
          </a:xfrm>
        </p:grpSpPr>
        <p:pic>
          <p:nvPicPr>
            <p:cNvPr id="2050" name="Picture 2" descr="Lecture ">
              <a:extLst>
                <a:ext uri="{FF2B5EF4-FFF2-40B4-BE49-F238E27FC236}">
                  <a16:creationId xmlns:a16="http://schemas.microsoft.com/office/drawing/2014/main" id="{64B897E1-D790-382A-D6AF-95FC0E0BB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386891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237D4-76A9-37DE-446A-9BCA89FEA203}"/>
                </a:ext>
              </a:extLst>
            </p:cNvPr>
            <p:cNvSpPr txBox="1"/>
            <p:nvPr/>
          </p:nvSpPr>
          <p:spPr>
            <a:xfrm>
              <a:off x="7629013" y="4004468"/>
              <a:ext cx="2604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Очно на встрече ЦРЛП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6C6522-3E2F-63EE-7B94-53AA1F0DDF51}"/>
                </a:ext>
              </a:extLst>
            </p:cNvPr>
            <p:cNvSpPr txBox="1"/>
            <p:nvPr/>
          </p:nvSpPr>
          <p:spPr>
            <a:xfrm>
              <a:off x="7629013" y="4760308"/>
              <a:ext cx="3055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Регламент – не более 5 минут</a:t>
              </a:r>
            </a:p>
          </p:txBody>
        </p:sp>
        <p:pic>
          <p:nvPicPr>
            <p:cNvPr id="2052" name="Picture 4" descr="Stopwatch ">
              <a:extLst>
                <a:ext uri="{FF2B5EF4-FFF2-40B4-BE49-F238E27FC236}">
                  <a16:creationId xmlns:a16="http://schemas.microsoft.com/office/drawing/2014/main" id="{66655D0E-9428-2587-5509-3FAF87102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462499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1295C5-23EB-6A90-9588-77F4E0BC2786}"/>
                </a:ext>
              </a:extLst>
            </p:cNvPr>
            <p:cNvSpPr txBox="1"/>
            <p:nvPr/>
          </p:nvSpPr>
          <p:spPr>
            <a:xfrm>
              <a:off x="7629013" y="5440354"/>
              <a:ext cx="3055944" cy="63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Обратная связь экспертов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Поддержка сообщества ЦРЛП</a:t>
              </a:r>
            </a:p>
          </p:txBody>
        </p:sp>
        <p:pic>
          <p:nvPicPr>
            <p:cNvPr id="2054" name="Picture 6" descr="Comments">
              <a:extLst>
                <a:ext uri="{FF2B5EF4-FFF2-40B4-BE49-F238E27FC236}">
                  <a16:creationId xmlns:a16="http://schemas.microsoft.com/office/drawing/2014/main" id="{4CD8DEF5-8893-7FF5-5C47-E1F126DAF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545071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FAD132-B570-E94B-6AC9-9C09EB275FE5}"/>
              </a:ext>
            </a:extLst>
          </p:cNvPr>
          <p:cNvSpPr txBox="1"/>
          <p:nvPr/>
        </p:nvSpPr>
        <p:spPr>
          <a:xfrm>
            <a:off x="648233" y="5862754"/>
            <a:ext cx="320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Verdana Pro" panose="020B0604030504040204" pitchFamily="34" charset="0"/>
              </a:defRPr>
            </a:lvl1pPr>
          </a:lstStyle>
          <a:p>
            <a:pPr lvl="1"/>
            <a:r>
              <a:rPr lang="ru-RU" sz="1600" b="1" dirty="0">
                <a:solidFill>
                  <a:srgbClr val="0B7125"/>
                </a:solidFill>
                <a:latin typeface="Verdana Pro" panose="020B0604030504040204" pitchFamily="34" charset="0"/>
              </a:rPr>
              <a:t>К концу марта 2023 г.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4241AFD-7586-FF0C-42FF-8AB4F7E563BA}"/>
              </a:ext>
            </a:extLst>
          </p:cNvPr>
          <p:cNvGrpSpPr/>
          <p:nvPr/>
        </p:nvGrpSpPr>
        <p:grpSpPr>
          <a:xfrm>
            <a:off x="564405" y="2735617"/>
            <a:ext cx="5240857" cy="2637599"/>
            <a:chOff x="564405" y="2220552"/>
            <a:chExt cx="5240857" cy="2637599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A3DD5801-9E40-9531-F54F-41AE5E145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0882" y="2854254"/>
              <a:ext cx="1204557" cy="4188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CDD0C3CF-67D8-301D-9428-39BC1D142F00}"/>
                </a:ext>
              </a:extLst>
            </p:cNvPr>
            <p:cNvCxnSpPr>
              <a:cxnSpLocks/>
            </p:cNvCxnSpPr>
            <p:nvPr/>
          </p:nvCxnSpPr>
          <p:spPr>
            <a:xfrm>
              <a:off x="3265439" y="2854254"/>
              <a:ext cx="1135703" cy="4188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E3EB9-BA3B-6E9C-C95A-9DFE67856C7B}"/>
                </a:ext>
              </a:extLst>
            </p:cNvPr>
            <p:cNvSpPr txBox="1"/>
            <p:nvPr/>
          </p:nvSpPr>
          <p:spPr>
            <a:xfrm>
              <a:off x="564405" y="4119487"/>
              <a:ext cx="24396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algn="ctr">
                <a:lnSpc>
                  <a:spcPct val="100000"/>
                </a:lnSpc>
                <a:buClr>
                  <a:schemeClr val="bg1">
                    <a:lumMod val="50000"/>
                  </a:schemeClr>
                </a:buClr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Выступление </a:t>
              </a:r>
              <a:b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 эл. презентацией/</a:t>
              </a:r>
            </a:p>
            <a:p>
              <a:pPr marL="85725" algn="ctr">
                <a:lnSpc>
                  <a:spcPct val="100000"/>
                </a:lnSpc>
                <a:buClr>
                  <a:schemeClr val="bg1">
                    <a:lumMod val="50000"/>
                  </a:schemeClr>
                </a:buClr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видеоматериалами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410899-4CE0-45F4-C408-63E47C5016DF}"/>
                </a:ext>
              </a:extLst>
            </p:cNvPr>
            <p:cNvSpPr txBox="1"/>
            <p:nvPr/>
          </p:nvSpPr>
          <p:spPr>
            <a:xfrm>
              <a:off x="3739467" y="4119487"/>
              <a:ext cx="2065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algn="ctr">
                <a:buClr>
                  <a:schemeClr val="bg1">
                    <a:lumMod val="50000"/>
                  </a:schemeClr>
                </a:buClr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Стендовый доклад</a:t>
              </a:r>
            </a:p>
          </p:txBody>
        </p:sp>
        <p:pic>
          <p:nvPicPr>
            <p:cNvPr id="2058" name="Picture 10" descr="Strategy ">
              <a:extLst>
                <a:ext uri="{FF2B5EF4-FFF2-40B4-BE49-F238E27FC236}">
                  <a16:creationId xmlns:a16="http://schemas.microsoft.com/office/drawing/2014/main" id="{6CECCF32-8D86-2FF4-5673-30718C723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180" y="348100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Ticket office ">
              <a:extLst>
                <a:ext uri="{FF2B5EF4-FFF2-40B4-BE49-F238E27FC236}">
                  <a16:creationId xmlns:a16="http://schemas.microsoft.com/office/drawing/2014/main" id="{2D780B9D-5C5A-CC02-D002-6BA114CAB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187" y="34900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181A86-9D5E-19FB-EEC8-0CE170018A36}"/>
                </a:ext>
              </a:extLst>
            </p:cNvPr>
            <p:cNvSpPr txBox="1"/>
            <p:nvPr/>
          </p:nvSpPr>
          <p:spPr>
            <a:xfrm>
              <a:off x="1301773" y="2220552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Варианты представления</a:t>
              </a:r>
              <a:br>
                <a:rPr lang="ru-RU" sz="1600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600" dirty="0">
                  <a:solidFill>
                    <a:schemeClr val="tx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(на выбор участников):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C96C8E-6793-BCE7-0F5D-68C95EDA1767}"/>
              </a:ext>
            </a:extLst>
          </p:cNvPr>
          <p:cNvSpPr txBox="1"/>
          <p:nvPr/>
        </p:nvSpPr>
        <p:spPr>
          <a:xfrm>
            <a:off x="8473959" y="1377039"/>
            <a:ext cx="2711355" cy="707886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Итоговый продукт: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вариативные форматы</a:t>
            </a:r>
          </a:p>
          <a:p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по выбору ЦРЛП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A1198-45B9-8BE6-F2BF-C4A748756980}"/>
              </a:ext>
            </a:extLst>
          </p:cNvPr>
          <p:cNvSpPr txBox="1"/>
          <p:nvPr/>
        </p:nvSpPr>
        <p:spPr>
          <a:xfrm>
            <a:off x="623392" y="476672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1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B98DD-0397-CD18-DCF4-30C84D94C572}"/>
              </a:ext>
            </a:extLst>
          </p:cNvPr>
          <p:cNvSpPr txBox="1"/>
          <p:nvPr/>
        </p:nvSpPr>
        <p:spPr>
          <a:xfrm>
            <a:off x="623392" y="1484760"/>
            <a:ext cx="309634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Анонс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образовательного 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1DEA1-B502-ABEC-80B3-A176873A087F}"/>
              </a:ext>
            </a:extLst>
          </p:cNvPr>
          <p:cNvSpPr txBox="1"/>
          <p:nvPr/>
        </p:nvSpPr>
        <p:spPr>
          <a:xfrm>
            <a:off x="4403812" y="1269318"/>
            <a:ext cx="3199110" cy="73866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Презентация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образовательного 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1935B-1937-94AE-12F1-99FF7269BF44}"/>
              </a:ext>
            </a:extLst>
          </p:cNvPr>
          <p:cNvSpPr txBox="1"/>
          <p:nvPr/>
        </p:nvSpPr>
        <p:spPr>
          <a:xfrm>
            <a:off x="4403812" y="476672"/>
            <a:ext cx="476737" cy="83099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2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264981-13EB-0C26-8AF2-E5D759366990}"/>
              </a:ext>
            </a:extLst>
          </p:cNvPr>
          <p:cNvSpPr txBox="1"/>
          <p:nvPr/>
        </p:nvSpPr>
        <p:spPr>
          <a:xfrm>
            <a:off x="8473959" y="476672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3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92F8750-DC69-C230-9251-8D6623732893}"/>
              </a:ext>
            </a:extLst>
          </p:cNvPr>
          <p:cNvSpPr/>
          <p:nvPr/>
        </p:nvSpPr>
        <p:spPr>
          <a:xfrm>
            <a:off x="91770" y="480716"/>
            <a:ext cx="3717482" cy="1755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6AEBC8-1752-F330-E5F7-955426BB0024}"/>
              </a:ext>
            </a:extLst>
          </p:cNvPr>
          <p:cNvSpPr/>
          <p:nvPr/>
        </p:nvSpPr>
        <p:spPr>
          <a:xfrm>
            <a:off x="7696402" y="606810"/>
            <a:ext cx="3717482" cy="1755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9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393A9-8030-1EF1-E2A6-34BFD52363DD}"/>
              </a:ext>
            </a:extLst>
          </p:cNvPr>
          <p:cNvSpPr txBox="1"/>
          <p:nvPr/>
        </p:nvSpPr>
        <p:spPr>
          <a:xfrm>
            <a:off x="623392" y="3897312"/>
            <a:ext cx="241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Фото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(репортаж, отчет, выставка и др.)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A025D-109F-AA93-D58E-C0CF39F9F586}"/>
              </a:ext>
            </a:extLst>
          </p:cNvPr>
          <p:cNvSpPr txBox="1"/>
          <p:nvPr/>
        </p:nvSpPr>
        <p:spPr>
          <a:xfrm>
            <a:off x="3479709" y="3897312"/>
            <a:ext cx="241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Видео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 </a:t>
            </a:r>
            <a:br>
              <a:rPr lang="ru-RU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(интервью, ролик, визитка и т.д.)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2D76D-4ED3-8AC6-C924-8EF645B336B9}"/>
              </a:ext>
            </a:extLst>
          </p:cNvPr>
          <p:cNvSpPr txBox="1"/>
          <p:nvPr/>
        </p:nvSpPr>
        <p:spPr>
          <a:xfrm>
            <a:off x="6336026" y="3897312"/>
            <a:ext cx="24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Электронная презентация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FE48F-3F04-CFE7-AE19-71DDDE9B32AA}"/>
              </a:ext>
            </a:extLst>
          </p:cNvPr>
          <p:cNvSpPr txBox="1"/>
          <p:nvPr/>
        </p:nvSpPr>
        <p:spPr>
          <a:xfrm>
            <a:off x="9192344" y="3897312"/>
            <a:ext cx="241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Публикации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"/>
                <a:ea typeface="Verdana"/>
                <a:sym typeface="Verdana"/>
              </a:rPr>
              <a:t>(материалы для публикации)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/>
              <a:ea typeface="Verdana"/>
              <a:sym typeface="Verdana"/>
            </a:endParaRPr>
          </a:p>
        </p:txBody>
      </p:sp>
      <p:pic>
        <p:nvPicPr>
          <p:cNvPr id="1026" name="Picture 2" descr="Film ">
            <a:extLst>
              <a:ext uri="{FF2B5EF4-FFF2-40B4-BE49-F238E27FC236}">
                <a16:creationId xmlns:a16="http://schemas.microsoft.com/office/drawing/2014/main" id="{8692FE26-1D47-1C5C-04E5-86278703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13" y="3118581"/>
            <a:ext cx="5678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gallery ">
            <a:extLst>
              <a:ext uri="{FF2B5EF4-FFF2-40B4-BE49-F238E27FC236}">
                <a16:creationId xmlns:a16="http://schemas.microsoft.com/office/drawing/2014/main" id="{FCF78161-1D20-BCA7-0E62-A69F6F68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03" y="3118581"/>
            <a:ext cx="56784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werpoint">
            <a:extLst>
              <a:ext uri="{FF2B5EF4-FFF2-40B4-BE49-F238E27FC236}">
                <a16:creationId xmlns:a16="http://schemas.microsoft.com/office/drawing/2014/main" id="{376B9DAD-5E43-6407-DE18-C231BD96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2" y="311858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spaper">
            <a:extLst>
              <a:ext uri="{FF2B5EF4-FFF2-40B4-BE49-F238E27FC236}">
                <a16:creationId xmlns:a16="http://schemas.microsoft.com/office/drawing/2014/main" id="{5F2F71F4-6436-2350-36C3-B5783430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00" y="311858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4B6D8-F253-31D5-CEE8-4E7B6A58E983}"/>
              </a:ext>
            </a:extLst>
          </p:cNvPr>
          <p:cNvSpPr txBox="1"/>
          <p:nvPr/>
        </p:nvSpPr>
        <p:spPr>
          <a:xfrm>
            <a:off x="627020" y="5841268"/>
            <a:ext cx="939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latin typeface="Verdana Pro" panose="020B0604030504040204" pitchFamily="34" charset="0"/>
              </a:defRPr>
            </a:lvl1pPr>
            <a:lvl2pPr>
              <a:defRPr sz="1600" b="1">
                <a:latin typeface="Verdana Pro" panose="020B0604030504040204" pitchFamily="34" charset="0"/>
              </a:defRPr>
            </a:lvl2pPr>
          </a:lstStyle>
          <a:p>
            <a:r>
              <a:rPr lang="ru-RU" dirty="0">
                <a:solidFill>
                  <a:srgbClr val="0B7125"/>
                </a:solidFill>
                <a:sym typeface="Verdana"/>
              </a:rPr>
              <a:t>В июне 2023 г. на Всероссийской конференции Программы по РЛП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263BD-E2F3-60C0-5B6B-F17E1F057DD4}"/>
              </a:ext>
            </a:extLst>
          </p:cNvPr>
          <p:cNvSpPr txBox="1"/>
          <p:nvPr/>
        </p:nvSpPr>
        <p:spPr>
          <a:xfrm>
            <a:off x="7854950" y="1251837"/>
            <a:ext cx="3899756" cy="954107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Итоговый продукт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: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вариативные форматы</a:t>
            </a:r>
          </a:p>
          <a:p>
            <a:r>
              <a:rPr lang="ru-RU" i="1" dirty="0">
                <a:solidFill>
                  <a:schemeClr val="tx1">
                    <a:lumMod val="75000"/>
                  </a:schemeClr>
                </a:solidFill>
                <a:latin typeface="Verdana Pro" panose="020B0604030504040204" pitchFamily="34" charset="0"/>
              </a:rPr>
              <a:t>по выбору ЦРЛП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A959C-B14A-80FF-CAF0-C9128438DEDB}"/>
              </a:ext>
            </a:extLst>
          </p:cNvPr>
          <p:cNvSpPr txBox="1"/>
          <p:nvPr/>
        </p:nvSpPr>
        <p:spPr>
          <a:xfrm>
            <a:off x="623392" y="474580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1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2DC79-B62E-DD2D-F9D0-0C14616DCDD0}"/>
              </a:ext>
            </a:extLst>
          </p:cNvPr>
          <p:cNvSpPr txBox="1"/>
          <p:nvPr/>
        </p:nvSpPr>
        <p:spPr>
          <a:xfrm>
            <a:off x="623392" y="1482668"/>
            <a:ext cx="309634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  <a:t>Анонс </a:t>
            </a:r>
            <a:br>
              <a:rPr lang="ru-RU" sz="1600" dirty="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образовательного решения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F8176-6AEB-CC95-C525-F7E21257156A}"/>
              </a:ext>
            </a:extLst>
          </p:cNvPr>
          <p:cNvSpPr txBox="1"/>
          <p:nvPr/>
        </p:nvSpPr>
        <p:spPr>
          <a:xfrm>
            <a:off x="4497292" y="1374948"/>
            <a:ext cx="3199110" cy="523220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3370518786">
                  <a:custGeom>
                    <a:avLst/>
                    <a:gdLst>
                      <a:gd name="connsiteX0" fmla="*/ 0 w 2880032"/>
                      <a:gd name="connsiteY0" fmla="*/ 0 h 830997"/>
                      <a:gd name="connsiteX1" fmla="*/ 2880032 w 2880032"/>
                      <a:gd name="connsiteY1" fmla="*/ 0 h 830997"/>
                      <a:gd name="connsiteX2" fmla="*/ 2880032 w 2880032"/>
                      <a:gd name="connsiteY2" fmla="*/ 830997 h 830997"/>
                      <a:gd name="connsiteX3" fmla="*/ 0 w 2880032"/>
                      <a:gd name="connsiteY3" fmla="*/ 830997 h 830997"/>
                      <a:gd name="connsiteX4" fmla="*/ 0 w 2880032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032" h="830997" fill="none" extrusionOk="0">
                        <a:moveTo>
                          <a:pt x="0" y="0"/>
                        </a:moveTo>
                        <a:cubicBezTo>
                          <a:pt x="1192093" y="-137257"/>
                          <a:pt x="2018101" y="-168049"/>
                          <a:pt x="2880032" y="0"/>
                        </a:cubicBezTo>
                        <a:cubicBezTo>
                          <a:pt x="2820626" y="139032"/>
                          <a:pt x="2850482" y="436965"/>
                          <a:pt x="2880032" y="830997"/>
                        </a:cubicBezTo>
                        <a:cubicBezTo>
                          <a:pt x="1597619" y="941461"/>
                          <a:pt x="858438" y="809009"/>
                          <a:pt x="0" y="830997"/>
                        </a:cubicBezTo>
                        <a:cubicBezTo>
                          <a:pt x="23621" y="489493"/>
                          <a:pt x="47695" y="329134"/>
                          <a:pt x="0" y="0"/>
                        </a:cubicBezTo>
                        <a:close/>
                      </a:path>
                      <a:path w="2880032" h="830997" stroke="0" extrusionOk="0">
                        <a:moveTo>
                          <a:pt x="0" y="0"/>
                        </a:moveTo>
                        <a:cubicBezTo>
                          <a:pt x="1027617" y="-57340"/>
                          <a:pt x="1474376" y="-87294"/>
                          <a:pt x="2880032" y="0"/>
                        </a:cubicBezTo>
                        <a:cubicBezTo>
                          <a:pt x="2867900" y="345117"/>
                          <a:pt x="2947456" y="741958"/>
                          <a:pt x="2880032" y="830997"/>
                        </a:cubicBezTo>
                        <a:cubicBezTo>
                          <a:pt x="1687699" y="778132"/>
                          <a:pt x="1389091" y="895372"/>
                          <a:pt x="0" y="830997"/>
                        </a:cubicBezTo>
                        <a:cubicBezTo>
                          <a:pt x="36336" y="568698"/>
                          <a:pt x="-56005" y="1500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>
                    <a:lumMod val="75000"/>
                  </a:schemeClr>
                </a:solidFill>
                <a:latin typeface="Verdana Pro SemiBold" panose="020B0704030504040204" pitchFamily="34" charset="0"/>
              </a:defRPr>
            </a:lvl1pPr>
          </a:lstStyle>
          <a:p>
            <a:r>
              <a:rPr lang="ru-RU" dirty="0"/>
              <a:t>Презентация </a:t>
            </a:r>
            <a:br>
              <a:rPr lang="ru-RU" dirty="0"/>
            </a:br>
            <a:r>
              <a:rPr lang="ru-RU" sz="1200" dirty="0">
                <a:latin typeface="Verdana Pro" panose="020B0604030504040204" pitchFamily="34" charset="0"/>
              </a:rPr>
              <a:t>образовательного решения</a:t>
            </a:r>
            <a:endParaRPr lang="ru-RU" dirty="0">
              <a:latin typeface="Verdana Pro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D4921-112C-0EED-FD63-C0572F8A83FC}"/>
              </a:ext>
            </a:extLst>
          </p:cNvPr>
          <p:cNvSpPr txBox="1"/>
          <p:nvPr/>
        </p:nvSpPr>
        <p:spPr>
          <a:xfrm>
            <a:off x="4497292" y="474580"/>
            <a:ext cx="476737" cy="83099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2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B7239-DC7D-C895-21B5-E97D7A875835}"/>
              </a:ext>
            </a:extLst>
          </p:cNvPr>
          <p:cNvSpPr txBox="1"/>
          <p:nvPr/>
        </p:nvSpPr>
        <p:spPr>
          <a:xfrm>
            <a:off x="7854950" y="451617"/>
            <a:ext cx="47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E7901"/>
                </a:solidFill>
                <a:latin typeface="Verdana Pro Black" panose="020B0A04030504040204" pitchFamily="34" charset="0"/>
              </a:rPr>
              <a:t>3</a:t>
            </a:r>
            <a:endParaRPr lang="ru-RU" sz="3200" dirty="0">
              <a:solidFill>
                <a:srgbClr val="FE7901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5874ED-6B50-E952-F195-ADC7681CF171}"/>
              </a:ext>
            </a:extLst>
          </p:cNvPr>
          <p:cNvSpPr/>
          <p:nvPr/>
        </p:nvSpPr>
        <p:spPr>
          <a:xfrm>
            <a:off x="288739" y="404664"/>
            <a:ext cx="7124563" cy="1755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4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"/>
          <p:cNvSpPr txBox="1"/>
          <p:nvPr/>
        </p:nvSpPr>
        <p:spPr>
          <a:xfrm>
            <a:off x="1203780" y="373229"/>
            <a:ext cx="101241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7" name="Google Shape;427;p6"/>
          <p:cNvSpPr txBox="1"/>
          <p:nvPr/>
        </p:nvSpPr>
        <p:spPr>
          <a:xfrm>
            <a:off x="623663" y="4244936"/>
            <a:ext cx="17999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B7125"/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sz="1200" b="1" dirty="0">
              <a:solidFill>
                <a:srgbClr val="0B712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9" name="Google Shape;429;p6"/>
          <p:cNvSpPr txBox="1"/>
          <p:nvPr/>
        </p:nvSpPr>
        <p:spPr>
          <a:xfrm>
            <a:off x="2747628" y="4244936"/>
            <a:ext cx="20088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B7125"/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sz="1200" dirty="0">
              <a:solidFill>
                <a:srgbClr val="0B7125"/>
              </a:solidFill>
            </a:endParaRPr>
          </a:p>
        </p:txBody>
      </p:sp>
      <p:sp>
        <p:nvSpPr>
          <p:cNvPr id="432" name="Google Shape;432;p6"/>
          <p:cNvSpPr txBox="1"/>
          <p:nvPr/>
        </p:nvSpPr>
        <p:spPr>
          <a:xfrm>
            <a:off x="7314727" y="4244936"/>
            <a:ext cx="212964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B7125"/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443" name="Google Shape;443;p6"/>
          <p:cNvSpPr txBox="1"/>
          <p:nvPr/>
        </p:nvSpPr>
        <p:spPr>
          <a:xfrm>
            <a:off x="805396" y="1651976"/>
            <a:ext cx="16494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3081927" y="1651976"/>
            <a:ext cx="12284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45" name="Google Shape;445;p6"/>
          <p:cNvSpPr txBox="1"/>
          <p:nvPr/>
        </p:nvSpPr>
        <p:spPr>
          <a:xfrm>
            <a:off x="5163052" y="1651976"/>
            <a:ext cx="18023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46" name="Google Shape;446;p6"/>
          <p:cNvSpPr txBox="1"/>
          <p:nvPr/>
        </p:nvSpPr>
        <p:spPr>
          <a:xfrm>
            <a:off x="7693983" y="1651976"/>
            <a:ext cx="128233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  <a:sym typeface="Arial"/>
            </a:endParaRPr>
          </a:p>
        </p:txBody>
      </p:sp>
      <p:sp>
        <p:nvSpPr>
          <p:cNvPr id="447" name="Google Shape;447;p6"/>
          <p:cNvSpPr txBox="1"/>
          <p:nvPr/>
        </p:nvSpPr>
        <p:spPr>
          <a:xfrm>
            <a:off x="9552384" y="1651976"/>
            <a:ext cx="19442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Июль – август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9732404" y="4244936"/>
            <a:ext cx="147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B7125"/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sz="1200" b="1" dirty="0">
              <a:solidFill>
                <a:srgbClr val="0B7125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7556E-5007-BEE6-D001-41CF016C4573}"/>
              </a:ext>
            </a:extLst>
          </p:cNvPr>
          <p:cNvSpPr txBox="1"/>
          <p:nvPr/>
        </p:nvSpPr>
        <p:spPr>
          <a:xfrm>
            <a:off x="5015880" y="4244936"/>
            <a:ext cx="2032155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1200" b="1" dirty="0">
                <a:solidFill>
                  <a:srgbClr val="0B7125"/>
                </a:solidFill>
                <a:latin typeface="Verdana"/>
                <a:ea typeface="Verdana"/>
              </a:rPr>
              <a:t>Действия по реализации, доработка решения, его «упаковка»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23663" y="3560068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1442334" y="3496458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3748107" y="3496458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DC5ADC8-C182-2297-49E1-08DF82562096}"/>
              </a:ext>
            </a:extLst>
          </p:cNvPr>
          <p:cNvCxnSpPr>
            <a:cxnSpLocks/>
          </p:cNvCxnSpPr>
          <p:nvPr/>
        </p:nvCxnSpPr>
        <p:spPr>
          <a:xfrm>
            <a:off x="6049569" y="3496458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516AA1-EB89-1F19-CE1B-E493F5E20168}"/>
              </a:ext>
            </a:extLst>
          </p:cNvPr>
          <p:cNvCxnSpPr>
            <a:cxnSpLocks/>
          </p:cNvCxnSpPr>
          <p:nvPr/>
        </p:nvCxnSpPr>
        <p:spPr>
          <a:xfrm>
            <a:off x="8407153" y="3496458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5110EB-47C8-4907-9B72-A9E087DE03DE}"/>
              </a:ext>
            </a:extLst>
          </p:cNvPr>
          <p:cNvCxnSpPr>
            <a:cxnSpLocks/>
          </p:cNvCxnSpPr>
          <p:nvPr/>
        </p:nvCxnSpPr>
        <p:spPr>
          <a:xfrm>
            <a:off x="10492707" y="3496458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09" y="26009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ализация ">
            <a:extLst>
              <a:ext uri="{FF2B5EF4-FFF2-40B4-BE49-F238E27FC236}">
                <a16:creationId xmlns:a16="http://schemas.microsoft.com/office/drawing/2014/main" id="{686DE481-76CE-0E2B-835A-86C34542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01" y="26009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00" y="26009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ывод ">
            <a:extLst>
              <a:ext uri="{FF2B5EF4-FFF2-40B4-BE49-F238E27FC236}">
                <a16:creationId xmlns:a16="http://schemas.microsoft.com/office/drawing/2014/main" id="{DD000269-440D-267D-3C74-BA8F626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28" y="261890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520" y="26009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5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"/>
          <p:cNvSpPr txBox="1"/>
          <p:nvPr/>
        </p:nvSpPr>
        <p:spPr>
          <a:xfrm>
            <a:off x="1141900" y="157176"/>
            <a:ext cx="10124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spc="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Дорожная карта Центров РЛП </a:t>
            </a:r>
            <a:endParaRPr lang="ru-RU" spc="1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1. Разработка идеи образовательного решения</a:t>
            </a:r>
          </a:p>
        </p:txBody>
      </p:sp>
      <p:sp>
        <p:nvSpPr>
          <p:cNvPr id="427" name="Google Shape;427;p6"/>
          <p:cNvSpPr txBox="1"/>
          <p:nvPr/>
        </p:nvSpPr>
        <p:spPr>
          <a:xfrm>
            <a:off x="1353395" y="3066909"/>
            <a:ext cx="32400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B7125"/>
                </a:solidFill>
                <a:latin typeface="Verdana"/>
                <a:ea typeface="Verdana"/>
                <a:cs typeface="Verdana"/>
                <a:sym typeface="Verdana"/>
              </a:rPr>
              <a:t>Разработка идеи  образовательного решения</a:t>
            </a:r>
            <a:endParaRPr b="1" dirty="0">
              <a:solidFill>
                <a:srgbClr val="0B712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6"/>
          <p:cNvSpPr txBox="1"/>
          <p:nvPr/>
        </p:nvSpPr>
        <p:spPr>
          <a:xfrm>
            <a:off x="2173017" y="1018729"/>
            <a:ext cx="16494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FE7901"/>
                </a:solidFill>
                <a:latin typeface="Verdana Pro" panose="020B0604030504040204" pitchFamily="34" charset="0"/>
                <a:sym typeface="Arial"/>
              </a:rPr>
              <a:t>Сентябрь 2022 – февраль 2023</a:t>
            </a:r>
            <a:endParaRPr sz="1200" b="1" dirty="0">
              <a:solidFill>
                <a:srgbClr val="FE7901"/>
              </a:solidFill>
              <a:latin typeface="Verdana Pro" panose="020B060403050404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ADC1EDF-3F81-E710-90D4-DA0878B77D1B}"/>
              </a:ext>
            </a:extLst>
          </p:cNvPr>
          <p:cNvSpPr/>
          <p:nvPr/>
        </p:nvSpPr>
        <p:spPr>
          <a:xfrm>
            <a:off x="633315" y="2424625"/>
            <a:ext cx="10948246" cy="769032"/>
          </a:xfrm>
          <a:prstGeom prst="rightArrow">
            <a:avLst/>
          </a:prstGeom>
          <a:solidFill>
            <a:srgbClr val="0B7125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 Pro" panose="020B0604030504040204" pitchFamily="34" charset="0"/>
              </a:rPr>
              <a:t>Участие в событиях Программы по РЛП </a:t>
            </a:r>
            <a:r>
              <a:rPr lang="ru-RU" sz="1100" dirty="0">
                <a:solidFill>
                  <a:schemeClr val="bg1"/>
                </a:solidFill>
                <a:latin typeface="Verdana Pro" panose="020B0604030504040204" pitchFamily="34" charset="0"/>
              </a:rPr>
              <a:t>(на региональном, межрегиональном и всероссийском уровнях)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51FED7-8148-9B8E-2AE1-65C56ABA0687}"/>
              </a:ext>
            </a:extLst>
          </p:cNvPr>
          <p:cNvCxnSpPr>
            <a:cxnSpLocks/>
          </p:cNvCxnSpPr>
          <p:nvPr/>
        </p:nvCxnSpPr>
        <p:spPr>
          <a:xfrm>
            <a:off x="3023778" y="2383803"/>
            <a:ext cx="0" cy="216000"/>
          </a:xfrm>
          <a:prstGeom prst="line">
            <a:avLst/>
          </a:prstGeom>
          <a:ln>
            <a:solidFill>
              <a:srgbClr val="0B7125"/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9" name="Google Shape;429;p6"/>
          <p:cNvSpPr txBox="1"/>
          <p:nvPr/>
        </p:nvSpPr>
        <p:spPr>
          <a:xfrm>
            <a:off x="4519180" y="3066909"/>
            <a:ext cx="16847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образовательного решения на встрече представителей ЦРЛП 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4863237" y="1290286"/>
            <a:ext cx="122844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Март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4E9AA17-03EC-3BE6-441E-EA73B4D49C87}"/>
              </a:ext>
            </a:extLst>
          </p:cNvPr>
          <p:cNvCxnSpPr>
            <a:cxnSpLocks/>
          </p:cNvCxnSpPr>
          <p:nvPr/>
        </p:nvCxnSpPr>
        <p:spPr>
          <a:xfrm>
            <a:off x="5406964" y="2361015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Lecture ">
            <a:extLst>
              <a:ext uri="{FF2B5EF4-FFF2-40B4-BE49-F238E27FC236}">
                <a16:creationId xmlns:a16="http://schemas.microsoft.com/office/drawing/2014/main" id="{02662C36-7F68-64AA-27A4-5CBDA28F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82" y="181316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Google Shape;445;p6"/>
          <p:cNvSpPr txBox="1"/>
          <p:nvPr/>
        </p:nvSpPr>
        <p:spPr>
          <a:xfrm>
            <a:off x="6333024" y="1290286"/>
            <a:ext cx="1634639" cy="21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Апрель-май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7556E-5007-BEE6-D001-41CF016C4573}"/>
              </a:ext>
            </a:extLst>
          </p:cNvPr>
          <p:cNvSpPr txBox="1"/>
          <p:nvPr/>
        </p:nvSpPr>
        <p:spPr>
          <a:xfrm>
            <a:off x="6484678" y="3066909"/>
            <a:ext cx="1405056" cy="61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Действия </a:t>
            </a:r>
            <a:b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</a:b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по реализации, доработка решения, его «упаковка»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DC5ADC8-C182-2297-49E1-08DF82562096}"/>
              </a:ext>
            </a:extLst>
          </p:cNvPr>
          <p:cNvCxnSpPr>
            <a:cxnSpLocks/>
          </p:cNvCxnSpPr>
          <p:nvPr/>
        </p:nvCxnSpPr>
        <p:spPr>
          <a:xfrm>
            <a:off x="7194931" y="2361015"/>
            <a:ext cx="0" cy="21833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Реализация ">
            <a:extLst>
              <a:ext uri="{FF2B5EF4-FFF2-40B4-BE49-F238E27FC236}">
                <a16:creationId xmlns:a16="http://schemas.microsoft.com/office/drawing/2014/main" id="{686DE481-76CE-0E2B-835A-86C34542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28" y="1813169"/>
            <a:ext cx="326493" cy="3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нновации ">
            <a:extLst>
              <a:ext uri="{FF2B5EF4-FFF2-40B4-BE49-F238E27FC236}">
                <a16:creationId xmlns:a16="http://schemas.microsoft.com/office/drawing/2014/main" id="{1EB7D3C8-AB9C-B11F-FBF8-A833ADD4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84" y="14847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" name="Google Shape;432;p6"/>
          <p:cNvSpPr txBox="1"/>
          <p:nvPr/>
        </p:nvSpPr>
        <p:spPr>
          <a:xfrm>
            <a:off x="8074577" y="3066909"/>
            <a:ext cx="1589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Презентация образовательных решений на событиях сообщества ЦРЛП</a:t>
            </a:r>
          </a:p>
        </p:txBody>
      </p:sp>
      <p:sp>
        <p:nvSpPr>
          <p:cNvPr id="446" name="Google Shape;446;p6"/>
          <p:cNvSpPr txBox="1"/>
          <p:nvPr/>
        </p:nvSpPr>
        <p:spPr>
          <a:xfrm>
            <a:off x="8290601" y="1290286"/>
            <a:ext cx="128233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Июнь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  <a:sym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3516AA1-EB89-1F19-CE1B-E493F5E20168}"/>
              </a:ext>
            </a:extLst>
          </p:cNvPr>
          <p:cNvCxnSpPr>
            <a:cxnSpLocks/>
          </p:cNvCxnSpPr>
          <p:nvPr/>
        </p:nvCxnSpPr>
        <p:spPr>
          <a:xfrm>
            <a:off x="8920866" y="2361015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Вывод ">
            <a:extLst>
              <a:ext uri="{FF2B5EF4-FFF2-40B4-BE49-F238E27FC236}">
                <a16:creationId xmlns:a16="http://schemas.microsoft.com/office/drawing/2014/main" id="{DD000269-440D-267D-3C74-BA8F626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46" y="181316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Google Shape;447;p6"/>
          <p:cNvSpPr txBox="1"/>
          <p:nvPr/>
        </p:nvSpPr>
        <p:spPr>
          <a:xfrm>
            <a:off x="9801514" y="1290286"/>
            <a:ext cx="158707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Verdana Pro" panose="020B0604030504040204" pitchFamily="34" charset="0"/>
                <a:sym typeface="Arial"/>
              </a:rPr>
              <a:t>Июль – август 2023</a:t>
            </a:r>
            <a:endParaRPr sz="800" dirty="0">
              <a:solidFill>
                <a:schemeClr val="tx1">
                  <a:lumMod val="60000"/>
                  <a:lumOff val="4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60782-9D6A-13E3-EF97-FC1E7D12F9DA}"/>
              </a:ext>
            </a:extLst>
          </p:cNvPr>
          <p:cNvSpPr txBox="1"/>
          <p:nvPr/>
        </p:nvSpPr>
        <p:spPr>
          <a:xfrm>
            <a:off x="9909527" y="3066909"/>
            <a:ext cx="1260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sym typeface="Verdana"/>
              </a:rPr>
              <a:t>Продолжение деятельности</a:t>
            </a:r>
            <a:endParaRPr lang="ru-RU" sz="800" b="1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35110EB-47C8-4907-9B72-A9E087DE03DE}"/>
              </a:ext>
            </a:extLst>
          </p:cNvPr>
          <p:cNvCxnSpPr>
            <a:cxnSpLocks/>
          </p:cNvCxnSpPr>
          <p:nvPr/>
        </p:nvCxnSpPr>
        <p:spPr>
          <a:xfrm>
            <a:off x="10465106" y="2361015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Указатель поворота">
            <a:extLst>
              <a:ext uri="{FF2B5EF4-FFF2-40B4-BE49-F238E27FC236}">
                <a16:creationId xmlns:a16="http://schemas.microsoft.com/office/drawing/2014/main" id="{92C10E8D-47D0-227A-1042-DF5D4248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18" y="181316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ED761-9C12-4F6E-49DB-879738264244}"/>
              </a:ext>
            </a:extLst>
          </p:cNvPr>
          <p:cNvSpPr txBox="1"/>
          <p:nvPr/>
        </p:nvSpPr>
        <p:spPr>
          <a:xfrm>
            <a:off x="657745" y="3969340"/>
            <a:ext cx="2340000" cy="2628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72000" bIns="36000">
            <a:noAutofit/>
          </a:bodyPr>
          <a:lstStyle/>
          <a:p>
            <a:pPr marL="17145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Исследование образовательной ситуации в ЦРЛП </a:t>
            </a:r>
          </a:p>
          <a:p>
            <a:pPr marL="17145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и обобщение результатов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План действий (дорожная карта)</a:t>
            </a:r>
          </a:p>
          <a:p>
            <a:pPr marL="17145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Запросы на консультации</a:t>
            </a:r>
          </a:p>
          <a:p>
            <a:pPr marL="17145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Обмен мнениями в сообществе ЦРЛП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Выбор </a:t>
            </a: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оформление идеи образовательного решения (анонс)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4BC81-8EB3-EAF5-D667-866D9B545714}"/>
              </a:ext>
            </a:extLst>
          </p:cNvPr>
          <p:cNvSpPr txBox="1"/>
          <p:nvPr/>
        </p:nvSpPr>
        <p:spPr>
          <a:xfrm>
            <a:off x="3107928" y="3969340"/>
            <a:ext cx="2340000" cy="2628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>
            <a:noAutofit/>
          </a:bodyPr>
          <a:lstStyle/>
          <a:p>
            <a:pPr marL="17145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  <a:ea typeface="Times New Roman" panose="02020603050405020304" pitchFamily="18" charset="0"/>
              </a:rPr>
              <a:t>Научно-методическое  сопровождение Лабораторией ЦРЛП в разработке идеи образовательного решения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 Консультации </a:t>
            </a:r>
            <a:b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</a:br>
            <a:r>
              <a:rPr lang="ru-RU" sz="1050" dirty="0">
                <a:solidFill>
                  <a:schemeClr val="tx1">
                    <a:lumMod val="50000"/>
                  </a:schemeClr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(1 раз в 2 месяца, по запросу ЦРЛП)</a:t>
            </a:r>
          </a:p>
          <a:p>
            <a:pPr marL="171450" lvl="0" indent="-171450">
              <a:spcAft>
                <a:spcPts val="600"/>
              </a:spcAft>
              <a:buSzPts val="1000"/>
              <a:buBlip>
                <a:blip r:embed="rId8"/>
              </a:buBlip>
              <a:tabLst>
                <a:tab pos="457200" algn="l"/>
              </a:tabLst>
            </a:pPr>
            <a:r>
              <a:rPr lang="ru-RU" sz="1050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  <a:ea typeface="Times New Roman" panose="02020603050405020304" pitchFamily="18" charset="0"/>
              </a:rPr>
              <a:t>Представление новых продуктов Программы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1432-7682-0008-531B-E4EBC5B09F86}"/>
              </a:ext>
            </a:extLst>
          </p:cNvPr>
          <p:cNvSpPr txBox="1"/>
          <p:nvPr/>
        </p:nvSpPr>
        <p:spPr>
          <a:xfrm>
            <a:off x="3035660" y="3716752"/>
            <a:ext cx="220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Программа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FC9ED-39F6-1E69-F1A9-8987FC88C305}"/>
              </a:ext>
            </a:extLst>
          </p:cNvPr>
          <p:cNvSpPr txBox="1"/>
          <p:nvPr/>
        </p:nvSpPr>
        <p:spPr>
          <a:xfrm>
            <a:off x="575821" y="3681028"/>
            <a:ext cx="220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Verdana Pro" panose="020B0604030504040204" pitchFamily="34" charset="0"/>
              </a:rPr>
              <a:t>Центры</a:t>
            </a:r>
          </a:p>
        </p:txBody>
      </p:sp>
    </p:spTree>
    <p:extLst>
      <p:ext uri="{BB962C8B-B14F-4D97-AF65-F5344CB8AC3E}">
        <p14:creationId xmlns:p14="http://schemas.microsoft.com/office/powerpoint/2010/main" val="56300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3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7201"/>
      </a:accent1>
      <a:accent2>
        <a:srgbClr val="279142"/>
      </a:accent2>
      <a:accent3>
        <a:srgbClr val="FFFFFF"/>
      </a:accent3>
      <a:accent4>
        <a:srgbClr val="FFC102"/>
      </a:accent4>
      <a:accent5>
        <a:srgbClr val="09C811"/>
      </a:accent5>
      <a:accent6>
        <a:srgbClr val="778B9E"/>
      </a:accent6>
      <a:hlink>
        <a:srgbClr val="330099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4947</TotalTime>
  <Words>1316</Words>
  <Application>Microsoft Office PowerPoint</Application>
  <PresentationFormat>Широкоэкранный</PresentationFormat>
  <Paragraphs>294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Verdana</vt:lpstr>
      <vt:lpstr>Verdana Pro</vt:lpstr>
      <vt:lpstr>Verdana Pro Black</vt:lpstr>
      <vt:lpstr>Verdana Pro Light</vt:lpstr>
      <vt:lpstr>Verdana Pro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Kitsen, Andrey</dc:creator>
  <cp:lastModifiedBy>Бородкина Наталия Владимировна</cp:lastModifiedBy>
  <cp:revision>262</cp:revision>
  <dcterms:created xsi:type="dcterms:W3CDTF">2021-05-31T10:14:14Z</dcterms:created>
  <dcterms:modified xsi:type="dcterms:W3CDTF">2022-08-30T09:24:28Z</dcterms:modified>
</cp:coreProperties>
</file>